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56" r:id="rId3"/>
    <p:sldId id="257" r:id="rId4"/>
    <p:sldId id="258" r:id="rId5"/>
    <p:sldId id="259" r:id="rId6"/>
    <p:sldId id="260" r:id="rId7"/>
    <p:sldId id="261" r:id="rId8"/>
    <p:sldId id="262" r:id="rId9"/>
    <p:sldId id="263" r:id="rId10"/>
    <p:sldId id="275" r:id="rId11"/>
    <p:sldId id="265" r:id="rId12"/>
    <p:sldId id="266" r:id="rId13"/>
    <p:sldId id="267" r:id="rId14"/>
    <p:sldId id="268" r:id="rId15"/>
    <p:sldId id="269" r:id="rId16"/>
    <p:sldId id="270" r:id="rId17"/>
    <p:sldId id="271" r:id="rId18"/>
    <p:sldId id="272" r:id="rId19"/>
    <p:sldId id="273" r:id="rId20"/>
    <p:sldId id="276" r:id="rId21"/>
    <p:sldId id="30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1E2E6-7FF9-636C-A453-B0482BEBB3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39BA838-E167-D7A8-665F-10160D416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5DAF78-7848-C0E0-952F-92785956A3E0}"/>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6CE8151A-747C-0F8B-E375-309047004F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268B1E-084F-CC15-F71D-20F836E86226}"/>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2742231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057F5-0A70-2018-E717-DE4BB23F64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14A087-DD1A-7610-4BC2-7F3FAA38C3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BF209C-A5AA-46A4-0E87-88A060EBFE72}"/>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0A87D593-DA87-CD7E-DC2F-166534C6EB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D2E59E-CAA7-C9CB-6F33-239E75BC136C}"/>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58337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D6ECA4-1E05-074F-E598-18491E851A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186C51-145E-E5E3-3629-AAD237C327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91FDC2-1EB1-B4BD-CF8D-4C889E65E450}"/>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422E92C7-0E31-EA95-D0A8-745EA9D9BF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3C2350-F6EE-E921-A386-95D38E774171}"/>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68455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1A97-72B6-EE2F-4652-CB1C14F6EE3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6545C16-401B-1AE2-B812-2475900D4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EA0677-60F2-FE08-328B-A30395275E2B}"/>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6BEC6CE1-46E6-236E-AE01-BD493E52A0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167AEC-331B-0A37-A8EA-5FBED209BD3C}"/>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2350328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6EE0-ED05-E26B-9E5D-A7A3E3D70E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9194ED-E2ED-A839-0B1B-D1FEA8D1F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DC8F0-F622-3044-5AE5-B06A18A2D601}"/>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A654EC3A-9295-FA03-4A42-7BD39E61A3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AF8F91-AEAD-FF08-C30D-F0AB1378DB28}"/>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1862237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83F3-8A60-DEFF-F82C-01CFF85294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22124F-312B-A781-3DA2-B87C52AF7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BB3971-49C0-7F0C-FD5F-66D8B722DD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2A30087-0543-0CAA-F673-98221DDA82ED}"/>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6" name="Footer Placeholder 5">
            <a:extLst>
              <a:ext uri="{FF2B5EF4-FFF2-40B4-BE49-F238E27FC236}">
                <a16:creationId xmlns:a16="http://schemas.microsoft.com/office/drawing/2014/main" id="{13DC5B96-7D98-D990-AA52-2DA475B825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6995EF-20CC-F10C-C461-98D7868E740A}"/>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195671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A1A95-BA7F-9520-1D6C-90CE3FAFA9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23EBFE5-441A-C3A4-1987-4FC7BEFD00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ABBCBD-8A3C-829F-9559-F53F4F2975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4B1B047-79F9-04D9-55A2-A13EFD0CCA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3EE5BA-4B5B-137F-6C59-C66EC8AD8F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8130760-37A7-423C-DA9D-2D589D7513AB}"/>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8" name="Footer Placeholder 7">
            <a:extLst>
              <a:ext uri="{FF2B5EF4-FFF2-40B4-BE49-F238E27FC236}">
                <a16:creationId xmlns:a16="http://schemas.microsoft.com/office/drawing/2014/main" id="{63F044CD-D88F-FA79-DE79-710515216E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1D33F3-48F6-087D-099E-3EBE4B3E35C6}"/>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7077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E2D7-04C2-C8FF-66A8-AA4F89CFD7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3B8982-2787-824A-70E0-064BC717C12E}"/>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4" name="Footer Placeholder 3">
            <a:extLst>
              <a:ext uri="{FF2B5EF4-FFF2-40B4-BE49-F238E27FC236}">
                <a16:creationId xmlns:a16="http://schemas.microsoft.com/office/drawing/2014/main" id="{2C715457-8741-5381-ABC9-CD37327FA3E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E69246A-652B-482F-C8BC-ADB772031CB4}"/>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08461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F4956E-706F-B472-91F1-7CA2D409999F}"/>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3" name="Footer Placeholder 2">
            <a:extLst>
              <a:ext uri="{FF2B5EF4-FFF2-40B4-BE49-F238E27FC236}">
                <a16:creationId xmlns:a16="http://schemas.microsoft.com/office/drawing/2014/main" id="{AA8B5EC1-A71A-1809-584E-05D965EA2E3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C1AC8F9-D245-1C0D-B194-C0E667EEEBCB}"/>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3545587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1C67-5224-B0C3-EFBB-9F5CF3B61C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A71EB1-1B1B-ED03-BF16-4933797752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68579C-49E1-9A68-B06C-566479306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B7748D-AD57-CB14-2020-7E13968AB0A6}"/>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6" name="Footer Placeholder 5">
            <a:extLst>
              <a:ext uri="{FF2B5EF4-FFF2-40B4-BE49-F238E27FC236}">
                <a16:creationId xmlns:a16="http://schemas.microsoft.com/office/drawing/2014/main" id="{379F16F1-2B7B-3657-7132-1EC04B0596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D13F7C-ACA2-B102-4AC1-81FD77C2B4E1}"/>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2736341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F536C-D3EE-7D79-4942-D7BDC79A75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C49B761-7FEC-94AB-D312-2D074109DA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0D5A03-1DDD-9FE3-63C0-F02E50B31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E7F600-896B-AC1D-20E7-D1D1792B6D1F}"/>
              </a:ext>
            </a:extLst>
          </p:cNvPr>
          <p:cNvSpPr>
            <a:spLocks noGrp="1"/>
          </p:cNvSpPr>
          <p:nvPr>
            <p:ph type="dt" sz="half" idx="10"/>
          </p:nvPr>
        </p:nvSpPr>
        <p:spPr/>
        <p:txBody>
          <a:bodyPr/>
          <a:lstStyle/>
          <a:p>
            <a:fld id="{AC35B674-8C62-477C-A722-6571F8008736}" type="datetimeFigureOut">
              <a:rPr lang="en-IN" smtClean="0"/>
              <a:t>30-08-2025</a:t>
            </a:fld>
            <a:endParaRPr lang="en-IN"/>
          </a:p>
        </p:txBody>
      </p:sp>
      <p:sp>
        <p:nvSpPr>
          <p:cNvPr id="6" name="Footer Placeholder 5">
            <a:extLst>
              <a:ext uri="{FF2B5EF4-FFF2-40B4-BE49-F238E27FC236}">
                <a16:creationId xmlns:a16="http://schemas.microsoft.com/office/drawing/2014/main" id="{2649DA4A-EA31-76E3-C631-1624FD5A8F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2B641C-E01A-3EC8-9B80-70D4C730A25C}"/>
              </a:ext>
            </a:extLst>
          </p:cNvPr>
          <p:cNvSpPr>
            <a:spLocks noGrp="1"/>
          </p:cNvSpPr>
          <p:nvPr>
            <p:ph type="sldNum" sz="quarter" idx="12"/>
          </p:nvPr>
        </p:nvSpPr>
        <p:spPr/>
        <p:txBody>
          <a:bodyPr/>
          <a:lstStyle/>
          <a:p>
            <a:fld id="{0CE37D2C-9A3A-4403-B17A-2D12DDFF58D3}" type="slidenum">
              <a:rPr lang="en-IN" smtClean="0"/>
              <a:t>‹#›</a:t>
            </a:fld>
            <a:endParaRPr lang="en-IN"/>
          </a:p>
        </p:txBody>
      </p:sp>
    </p:spTree>
    <p:extLst>
      <p:ext uri="{BB962C8B-B14F-4D97-AF65-F5344CB8AC3E}">
        <p14:creationId xmlns:p14="http://schemas.microsoft.com/office/powerpoint/2010/main" val="1703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66770D-D32A-522A-B7DE-5220816B50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09C99B-8E57-F440-D69F-37CE86B994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0531B9-FA24-1DA9-1C5E-BC6CD5B5B7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5B674-8C62-477C-A722-6571F8008736}" type="datetimeFigureOut">
              <a:rPr lang="en-IN" smtClean="0"/>
              <a:t>30-08-2025</a:t>
            </a:fld>
            <a:endParaRPr lang="en-IN"/>
          </a:p>
        </p:txBody>
      </p:sp>
      <p:sp>
        <p:nvSpPr>
          <p:cNvPr id="5" name="Footer Placeholder 4">
            <a:extLst>
              <a:ext uri="{FF2B5EF4-FFF2-40B4-BE49-F238E27FC236}">
                <a16:creationId xmlns:a16="http://schemas.microsoft.com/office/drawing/2014/main" id="{1D2A3008-5727-798D-CD3D-891D567674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985B4F-F4D6-8A0D-40F5-D7BBD5E412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37D2C-9A3A-4403-B17A-2D12DDFF58D3}" type="slidenum">
              <a:rPr lang="en-IN" smtClean="0"/>
              <a:t>‹#›</a:t>
            </a:fld>
            <a:endParaRPr lang="en-IN"/>
          </a:p>
        </p:txBody>
      </p:sp>
    </p:spTree>
    <p:extLst>
      <p:ext uri="{BB962C8B-B14F-4D97-AF65-F5344CB8AC3E}">
        <p14:creationId xmlns:p14="http://schemas.microsoft.com/office/powerpoint/2010/main" val="2974598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em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package" Target="../embeddings/Microsoft_Excel_Worksheet.xlsx"/><Relationship Id="rId5" Type="http://schemas.openxmlformats.org/officeDocument/2006/relationships/image" Target="../media/image11.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13FFA4-6C95-FB09-DCEA-53245C06EDA7}"/>
              </a:ext>
            </a:extLst>
          </p:cNvPr>
          <p:cNvSpPr txBox="1"/>
          <p:nvPr/>
        </p:nvSpPr>
        <p:spPr>
          <a:xfrm>
            <a:off x="3855611" y="2875002"/>
            <a:ext cx="4480778" cy="1107996"/>
          </a:xfrm>
          <a:prstGeom prst="rect">
            <a:avLst/>
          </a:prstGeom>
          <a:noFill/>
        </p:spPr>
        <p:txBody>
          <a:bodyPr wrap="none" rtlCol="0">
            <a:spAutoFit/>
          </a:bodyPr>
          <a:lstStyle/>
          <a:p>
            <a:r>
              <a:rPr lang="en-IN" sz="6600" dirty="0"/>
              <a:t>CLUSTERING</a:t>
            </a:r>
          </a:p>
        </p:txBody>
      </p:sp>
    </p:spTree>
    <p:extLst>
      <p:ext uri="{BB962C8B-B14F-4D97-AF65-F5344CB8AC3E}">
        <p14:creationId xmlns:p14="http://schemas.microsoft.com/office/powerpoint/2010/main" val="2637389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13FFA4-6C95-FB09-DCEA-53245C06EDA7}"/>
              </a:ext>
            </a:extLst>
          </p:cNvPr>
          <p:cNvSpPr txBox="1"/>
          <p:nvPr/>
        </p:nvSpPr>
        <p:spPr>
          <a:xfrm>
            <a:off x="2183454" y="2875002"/>
            <a:ext cx="7825091" cy="1107996"/>
          </a:xfrm>
          <a:prstGeom prst="rect">
            <a:avLst/>
          </a:prstGeom>
          <a:noFill/>
        </p:spPr>
        <p:txBody>
          <a:bodyPr wrap="none" rtlCol="0">
            <a:spAutoFit/>
          </a:bodyPr>
          <a:lstStyle/>
          <a:p>
            <a:r>
              <a:rPr lang="en-IN" sz="6600" dirty="0"/>
              <a:t>ANOMALY DETECTION</a:t>
            </a:r>
          </a:p>
        </p:txBody>
      </p:sp>
    </p:spTree>
    <p:extLst>
      <p:ext uri="{BB962C8B-B14F-4D97-AF65-F5344CB8AC3E}">
        <p14:creationId xmlns:p14="http://schemas.microsoft.com/office/powerpoint/2010/main" val="102136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D55792-488D-010B-4BD3-339DB92FC6EF}"/>
                  </a:ext>
                </a:extLst>
              </p:cNvPr>
              <p:cNvSpPr txBox="1"/>
              <p:nvPr/>
            </p:nvSpPr>
            <p:spPr>
              <a:xfrm>
                <a:off x="161365" y="277906"/>
                <a:ext cx="11842376" cy="2881238"/>
              </a:xfrm>
              <a:prstGeom prst="rect">
                <a:avLst/>
              </a:prstGeom>
              <a:noFill/>
            </p:spPr>
            <p:txBody>
              <a:bodyPr wrap="square" rtlCol="0">
                <a:spAutoFit/>
              </a:bodyPr>
              <a:lstStyle/>
              <a:p>
                <a:r>
                  <a:rPr lang="en-US" dirty="0"/>
                  <a:t>Anomaly detection algorithms look at unlabeled dataset of normal events and thereby learn to detect unusual events. </a:t>
                </a:r>
              </a:p>
              <a:p>
                <a:endParaRPr lang="en-US" dirty="0"/>
              </a:p>
              <a:p>
                <a:r>
                  <a:rPr lang="en-US" dirty="0"/>
                  <a:t>Given a dataset of features, and m examples, and given a new feature vector </a:t>
                </a:r>
                <a:r>
                  <a:rPr lang="en-US" dirty="0" err="1"/>
                  <a:t>x_test</a:t>
                </a:r>
                <a:r>
                  <a:rPr lang="en-US" dirty="0"/>
                  <a:t>, how similar </a:t>
                </a:r>
                <a:r>
                  <a:rPr lang="en-US" dirty="0" err="1"/>
                  <a:t>x_test</a:t>
                </a:r>
                <a:r>
                  <a:rPr lang="en-US" dirty="0"/>
                  <a:t> is to the m examples is a measure of anomaly.</a:t>
                </a:r>
              </a:p>
              <a:p>
                <a:endParaRPr lang="en-US" dirty="0"/>
              </a:p>
              <a:p>
                <a:r>
                  <a:rPr lang="en-US" dirty="0"/>
                  <a:t>The most common way to implement an anomaly detection algo is through a technique called Density Estimation. Given a dataset: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sup>
                    </m:sSup>
                    <m:r>
                      <a:rPr lang="en-US" b="0" i="1" smtClean="0">
                        <a:latin typeface="Cambria Math" panose="02040503050406030204" pitchFamily="18" charset="0"/>
                      </a:rPr>
                      <m:t>}</m:t>
                    </m:r>
                  </m:oMath>
                </a14:m>
                <a:endParaRPr lang="en-US" b="0" dirty="0"/>
              </a:p>
              <a:p>
                <a:pPr marL="285750" indent="-285750">
                  <a:buFontTx/>
                  <a:buChar char="-"/>
                </a:pPr>
                <a:r>
                  <a:rPr lang="en-IN" dirty="0"/>
                  <a:t>First build a model for the probability of x</a:t>
                </a:r>
              </a:p>
              <a:p>
                <a:pPr marL="285750" indent="-285750">
                  <a:buFontTx/>
                  <a:buChar char="-"/>
                </a:pPr>
                <a:r>
                  <a:rPr lang="en-IN" dirty="0"/>
                  <a:t>The compute the probability of </a:t>
                </a:r>
                <a:r>
                  <a:rPr lang="en-IN" dirty="0" err="1"/>
                  <a:t>x_test</a:t>
                </a:r>
                <a:r>
                  <a:rPr lang="en-IN" dirty="0"/>
                  <a:t>.</a:t>
                </a:r>
              </a:p>
              <a:p>
                <a:pPr marL="285750" indent="-285750">
                  <a:buFontTx/>
                  <a:buChar char="-"/>
                </a:pPr>
                <a:r>
                  <a:rPr lang="en-IN" dirty="0"/>
                  <a:t>If the probability is less than a threshold, we raise the flag as an anomaly.</a:t>
                </a:r>
              </a:p>
            </p:txBody>
          </p:sp>
        </mc:Choice>
        <mc:Fallback xmlns="">
          <p:sp>
            <p:nvSpPr>
              <p:cNvPr id="2" name="TextBox 1">
                <a:extLst>
                  <a:ext uri="{FF2B5EF4-FFF2-40B4-BE49-F238E27FC236}">
                    <a16:creationId xmlns:a16="http://schemas.microsoft.com/office/drawing/2014/main" id="{DED55792-488D-010B-4BD3-339DB92FC6EF}"/>
                  </a:ext>
                </a:extLst>
              </p:cNvPr>
              <p:cNvSpPr txBox="1">
                <a:spLocks noRot="1" noChangeAspect="1" noMove="1" noResize="1" noEditPoints="1" noAdjustHandles="1" noChangeArrowheads="1" noChangeShapeType="1" noTextEdit="1"/>
              </p:cNvSpPr>
              <p:nvPr/>
            </p:nvSpPr>
            <p:spPr>
              <a:xfrm>
                <a:off x="161365" y="277906"/>
                <a:ext cx="11842376" cy="2881238"/>
              </a:xfrm>
              <a:prstGeom prst="rect">
                <a:avLst/>
              </a:prstGeom>
              <a:blipFill>
                <a:blip r:embed="rId2"/>
                <a:stretch>
                  <a:fillRect l="-412" t="-1271" b="-2542"/>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82A44220-3E2F-086D-061A-BFD5E1FF8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759" y="3272091"/>
            <a:ext cx="6712481" cy="3173489"/>
          </a:xfrm>
          <a:prstGeom prst="rect">
            <a:avLst/>
          </a:prstGeom>
          <a:ln>
            <a:solidFill>
              <a:schemeClr val="tx1"/>
            </a:solidFill>
          </a:ln>
        </p:spPr>
      </p:pic>
    </p:spTree>
    <p:extLst>
      <p:ext uri="{BB962C8B-B14F-4D97-AF65-F5344CB8AC3E}">
        <p14:creationId xmlns:p14="http://schemas.microsoft.com/office/powerpoint/2010/main" val="3642171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485193-F7A4-1EE6-AA94-812A843C3042}"/>
              </a:ext>
            </a:extLst>
          </p:cNvPr>
          <p:cNvSpPr txBox="1"/>
          <p:nvPr/>
        </p:nvSpPr>
        <p:spPr>
          <a:xfrm>
            <a:off x="161365" y="277906"/>
            <a:ext cx="11842376" cy="5078313"/>
          </a:xfrm>
          <a:prstGeom prst="rect">
            <a:avLst/>
          </a:prstGeom>
          <a:noFill/>
        </p:spPr>
        <p:txBody>
          <a:bodyPr wrap="square" rtlCol="0">
            <a:spAutoFit/>
          </a:bodyPr>
          <a:lstStyle/>
          <a:p>
            <a:r>
              <a:rPr lang="en-US" dirty="0"/>
              <a:t>Application areas:</a:t>
            </a:r>
          </a:p>
          <a:p>
            <a:endParaRPr lang="en-US" dirty="0"/>
          </a:p>
          <a:p>
            <a:r>
              <a:rPr lang="en-US" dirty="0"/>
              <a:t>1] Fraud Detection – If running a website of many different features, compute </a:t>
            </a:r>
            <a:r>
              <a:rPr lang="en-US" dirty="0" err="1"/>
              <a:t>x_i</a:t>
            </a:r>
            <a:r>
              <a:rPr lang="en-US" dirty="0"/>
              <a:t> to be a feature of the user’s i’s activity. Examples of </a:t>
            </a:r>
            <a:r>
              <a:rPr lang="en-US" dirty="0" err="1"/>
              <a:t>x_i</a:t>
            </a:r>
            <a:r>
              <a:rPr lang="en-US" dirty="0"/>
              <a:t>: </a:t>
            </a:r>
          </a:p>
          <a:p>
            <a:pPr marL="285750" indent="-285750">
              <a:buFontTx/>
              <a:buChar char="-"/>
            </a:pPr>
            <a:r>
              <a:rPr lang="en-US" dirty="0"/>
              <a:t>How often does the user login</a:t>
            </a:r>
          </a:p>
          <a:p>
            <a:pPr marL="285750" indent="-285750">
              <a:buFontTx/>
              <a:buChar char="-"/>
            </a:pPr>
            <a:r>
              <a:rPr lang="en-US" dirty="0"/>
              <a:t>How many web pages visited</a:t>
            </a:r>
          </a:p>
          <a:p>
            <a:pPr marL="285750" indent="-285750">
              <a:buFontTx/>
              <a:buChar char="-"/>
            </a:pPr>
            <a:r>
              <a:rPr lang="en-US" dirty="0"/>
              <a:t>How many transactions made</a:t>
            </a:r>
          </a:p>
          <a:p>
            <a:pPr marL="285750" indent="-285750">
              <a:buFontTx/>
              <a:buChar char="-"/>
            </a:pPr>
            <a:r>
              <a:rPr lang="en-US" dirty="0"/>
              <a:t>Posts vs typing speed</a:t>
            </a:r>
          </a:p>
          <a:p>
            <a:r>
              <a:rPr lang="en-US" dirty="0"/>
              <a:t>After modelling the probability of the above features, if a threshold is breached, the next step could be performing additional checks to identify real vs fraud alarms</a:t>
            </a:r>
          </a:p>
          <a:p>
            <a:endParaRPr lang="en-US" dirty="0"/>
          </a:p>
          <a:p>
            <a:r>
              <a:rPr lang="en-US" dirty="0"/>
              <a:t>2] Manufacturing – Capture feature of products and identify units that behave strangely</a:t>
            </a:r>
          </a:p>
          <a:p>
            <a:endParaRPr lang="en-US" dirty="0"/>
          </a:p>
          <a:p>
            <a:r>
              <a:rPr lang="en-US" dirty="0"/>
              <a:t>3] Monitoring computers in a data center – The features could be the following:</a:t>
            </a:r>
          </a:p>
          <a:p>
            <a:pPr marL="285750" indent="-285750">
              <a:buFontTx/>
              <a:buChar char="-"/>
            </a:pPr>
            <a:r>
              <a:rPr lang="en-US" dirty="0"/>
              <a:t>Memory use of the machine</a:t>
            </a:r>
          </a:p>
          <a:p>
            <a:pPr marL="285750" indent="-285750">
              <a:buFontTx/>
              <a:buChar char="-"/>
            </a:pPr>
            <a:r>
              <a:rPr lang="en-US" dirty="0"/>
              <a:t>Number of disks accesses/sec</a:t>
            </a:r>
          </a:p>
          <a:p>
            <a:pPr marL="285750" indent="-285750">
              <a:buFontTx/>
              <a:buChar char="-"/>
            </a:pPr>
            <a:r>
              <a:rPr lang="en-US" dirty="0"/>
              <a:t>CPU load</a:t>
            </a:r>
          </a:p>
          <a:p>
            <a:pPr marL="285750" indent="-285750">
              <a:buFontTx/>
              <a:buChar char="-"/>
            </a:pPr>
            <a:r>
              <a:rPr lang="en-US" dirty="0"/>
              <a:t>CPU load/Network Traffic</a:t>
            </a:r>
          </a:p>
        </p:txBody>
      </p:sp>
    </p:spTree>
    <p:extLst>
      <p:ext uri="{BB962C8B-B14F-4D97-AF65-F5344CB8AC3E}">
        <p14:creationId xmlns:p14="http://schemas.microsoft.com/office/powerpoint/2010/main" val="416210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467D05-C97F-A40A-688D-EE7B3EC535EB}"/>
              </a:ext>
            </a:extLst>
          </p:cNvPr>
          <p:cNvSpPr txBox="1"/>
          <p:nvPr/>
        </p:nvSpPr>
        <p:spPr>
          <a:xfrm>
            <a:off x="116541" y="205298"/>
            <a:ext cx="11905129" cy="1477328"/>
          </a:xfrm>
          <a:prstGeom prst="rect">
            <a:avLst/>
          </a:prstGeom>
          <a:noFill/>
        </p:spPr>
        <p:txBody>
          <a:bodyPr wrap="square">
            <a:spAutoFit/>
          </a:bodyPr>
          <a:lstStyle/>
          <a:p>
            <a:r>
              <a:rPr lang="en-US" b="1" dirty="0"/>
              <a:t>Gaussian Distribution for Anomaly Detection</a:t>
            </a:r>
          </a:p>
          <a:p>
            <a:endParaRPr lang="en-US" b="1" dirty="0"/>
          </a:p>
          <a:p>
            <a:r>
              <a:rPr lang="en-US" dirty="0"/>
              <a:t>If x is a random number (also known as a random variable because it can take up random values), and if the probability of x is given by a normal distribution, with a certain mean and variance,  it means the probability distribution of x looks like the below curve:</a:t>
            </a:r>
          </a:p>
        </p:txBody>
      </p:sp>
      <p:pic>
        <p:nvPicPr>
          <p:cNvPr id="5" name="Picture 4">
            <a:extLst>
              <a:ext uri="{FF2B5EF4-FFF2-40B4-BE49-F238E27FC236}">
                <a16:creationId xmlns:a16="http://schemas.microsoft.com/office/drawing/2014/main" id="{ED192976-C44D-B7B2-FAC7-12DA70927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1649" y="1545392"/>
            <a:ext cx="2783739" cy="2022561"/>
          </a:xfrm>
          <a:prstGeom prst="rect">
            <a:avLst/>
          </a:prstGeom>
          <a:ln>
            <a:solidFill>
              <a:schemeClr val="tx1"/>
            </a:solidFill>
          </a:ln>
        </p:spPr>
      </p:pic>
      <p:sp>
        <p:nvSpPr>
          <p:cNvPr id="6" name="TextBox 5">
            <a:extLst>
              <a:ext uri="{FF2B5EF4-FFF2-40B4-BE49-F238E27FC236}">
                <a16:creationId xmlns:a16="http://schemas.microsoft.com/office/drawing/2014/main" id="{7E9363BD-ADDC-77F0-BBE1-962443BF9A00}"/>
              </a:ext>
            </a:extLst>
          </p:cNvPr>
          <p:cNvSpPr txBox="1"/>
          <p:nvPr/>
        </p:nvSpPr>
        <p:spPr>
          <a:xfrm>
            <a:off x="268941" y="3809999"/>
            <a:ext cx="11752729" cy="646331"/>
          </a:xfrm>
          <a:prstGeom prst="rect">
            <a:avLst/>
          </a:prstGeom>
          <a:noFill/>
        </p:spPr>
        <p:txBody>
          <a:bodyPr wrap="square" rtlCol="0">
            <a:spAutoFit/>
          </a:bodyPr>
          <a:lstStyle/>
          <a:p>
            <a:r>
              <a:rPr lang="en-US" dirty="0"/>
              <a:t>P(x) means that if we get many </a:t>
            </a:r>
            <a:r>
              <a:rPr lang="en-US" dirty="0" err="1"/>
              <a:t>many</a:t>
            </a:r>
            <a:r>
              <a:rPr lang="en-US" dirty="0"/>
              <a:t> numbers drawn from the above probability distribution, and we were to plot a histogram of the many </a:t>
            </a:r>
            <a:r>
              <a:rPr lang="en-US" dirty="0" err="1"/>
              <a:t>many</a:t>
            </a:r>
            <a:r>
              <a:rPr lang="en-US" dirty="0"/>
              <a:t> numbers, it would look like below</a:t>
            </a:r>
            <a:endParaRPr lang="en-IN" dirty="0"/>
          </a:p>
        </p:txBody>
      </p:sp>
      <p:pic>
        <p:nvPicPr>
          <p:cNvPr id="8" name="Picture 7">
            <a:extLst>
              <a:ext uri="{FF2B5EF4-FFF2-40B4-BE49-F238E27FC236}">
                <a16:creationId xmlns:a16="http://schemas.microsoft.com/office/drawing/2014/main" id="{8EB5487A-7472-B18A-39C2-BDB51D0C1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166" y="4512393"/>
            <a:ext cx="3309493" cy="2140309"/>
          </a:xfrm>
          <a:prstGeom prst="rect">
            <a:avLst/>
          </a:prstGeom>
          <a:ln>
            <a:solidFill>
              <a:schemeClr val="tx1"/>
            </a:solidFill>
          </a:ln>
        </p:spPr>
      </p:pic>
      <p:pic>
        <p:nvPicPr>
          <p:cNvPr id="10" name="Picture 9">
            <a:extLst>
              <a:ext uri="{FF2B5EF4-FFF2-40B4-BE49-F238E27FC236}">
                <a16:creationId xmlns:a16="http://schemas.microsoft.com/office/drawing/2014/main" id="{7978B5DE-177B-75A5-11BA-094CC35B3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9343" y="5260402"/>
            <a:ext cx="3215919" cy="899238"/>
          </a:xfrm>
          <a:prstGeom prst="rect">
            <a:avLst/>
          </a:prstGeom>
          <a:ln>
            <a:solidFill>
              <a:schemeClr val="tx1"/>
            </a:solidFill>
          </a:ln>
        </p:spPr>
      </p:pic>
    </p:spTree>
    <p:extLst>
      <p:ext uri="{BB962C8B-B14F-4D97-AF65-F5344CB8AC3E}">
        <p14:creationId xmlns:p14="http://schemas.microsoft.com/office/powerpoint/2010/main" val="162060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8DF8F2-7071-6A97-C234-83BE7BD9FAC6}"/>
              </a:ext>
            </a:extLst>
          </p:cNvPr>
          <p:cNvSpPr txBox="1"/>
          <p:nvPr/>
        </p:nvSpPr>
        <p:spPr>
          <a:xfrm>
            <a:off x="71718" y="143436"/>
            <a:ext cx="6164829" cy="923330"/>
          </a:xfrm>
          <a:prstGeom prst="rect">
            <a:avLst/>
          </a:prstGeom>
          <a:noFill/>
        </p:spPr>
        <p:txBody>
          <a:bodyPr wrap="none" rtlCol="0">
            <a:spAutoFit/>
          </a:bodyPr>
          <a:lstStyle/>
          <a:p>
            <a:r>
              <a:rPr lang="en-US" dirty="0"/>
              <a:t>Gaussian Distribution Examples:</a:t>
            </a:r>
          </a:p>
          <a:p>
            <a:endParaRPr lang="en-US" dirty="0"/>
          </a:p>
          <a:p>
            <a:r>
              <a:rPr lang="en-US" dirty="0"/>
              <a:t>Note that the area under the curve for all the below graphs is 1.</a:t>
            </a:r>
          </a:p>
        </p:txBody>
      </p:sp>
      <p:pic>
        <p:nvPicPr>
          <p:cNvPr id="4" name="Picture 3">
            <a:extLst>
              <a:ext uri="{FF2B5EF4-FFF2-40B4-BE49-F238E27FC236}">
                <a16:creationId xmlns:a16="http://schemas.microsoft.com/office/drawing/2014/main" id="{2B108485-D94C-1228-43EF-6F6CCDDD07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743" y="1507235"/>
            <a:ext cx="9630514" cy="4660481"/>
          </a:xfrm>
          <a:prstGeom prst="rect">
            <a:avLst/>
          </a:prstGeom>
          <a:ln>
            <a:solidFill>
              <a:schemeClr val="tx1"/>
            </a:solidFill>
          </a:ln>
        </p:spPr>
      </p:pic>
    </p:spTree>
    <p:extLst>
      <p:ext uri="{BB962C8B-B14F-4D97-AF65-F5344CB8AC3E}">
        <p14:creationId xmlns:p14="http://schemas.microsoft.com/office/powerpoint/2010/main" val="1112290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5E8D5A-1E33-D331-E670-F52529C28A63}"/>
                  </a:ext>
                </a:extLst>
              </p:cNvPr>
              <p:cNvSpPr txBox="1"/>
              <p:nvPr/>
            </p:nvSpPr>
            <p:spPr>
              <a:xfrm>
                <a:off x="170330" y="215153"/>
                <a:ext cx="11860305" cy="4097788"/>
              </a:xfrm>
              <a:prstGeom prst="rect">
                <a:avLst/>
              </a:prstGeom>
              <a:noFill/>
            </p:spPr>
            <p:txBody>
              <a:bodyPr wrap="square" rtlCol="0">
                <a:spAutoFit/>
              </a:bodyPr>
              <a:lstStyle/>
              <a:p>
                <a:r>
                  <a:rPr lang="en-US" b="1" dirty="0"/>
                  <a:t>Parameter Estimation</a:t>
                </a:r>
              </a:p>
              <a:p>
                <a:endParaRPr lang="en-US" dirty="0"/>
              </a:p>
              <a:p>
                <a:r>
                  <a:rPr lang="en-US" dirty="0"/>
                  <a:t>When applying gaussian distribution to a dataset of m examples, we have to estimate the best choice of the mean and the variance. Mathematically, the best choices are given by the following formulae:</a:t>
                </a:r>
              </a:p>
              <a:p>
                <a:endParaRPr lang="en-US" dirty="0"/>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𝑚</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𝑚</m:t>
                          </m:r>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sup>
                          </m:sSup>
                        </m:e>
                      </m:nary>
                    </m:oMath>
                  </m:oMathPara>
                </a14:m>
                <a:endParaRPr lang="en-US" dirty="0"/>
              </a:p>
              <a:p>
                <a:endParaRPr lang="en-US" dirty="0"/>
              </a:p>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𝑚</m:t>
                          </m:r>
                        </m:den>
                      </m:f>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𝑚</m:t>
                          </m:r>
                        </m:sup>
                        <m:e>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2</m:t>
                              </m:r>
                            </m:sup>
                          </m:sSup>
                        </m:e>
                      </m:nary>
                    </m:oMath>
                  </m:oMathPara>
                </a14:m>
                <a:endParaRPr lang="en-US" dirty="0"/>
              </a:p>
              <a:p>
                <a:endParaRPr lang="en-US" dirty="0"/>
              </a:p>
              <a:p>
                <a:r>
                  <a:rPr lang="en-US" dirty="0"/>
                  <a:t>The above formulas are the best estimate for the given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𝜎</m:t>
                    </m:r>
                  </m:oMath>
                </a14:m>
                <a:r>
                  <a:rPr lang="en-US" dirty="0"/>
                  <a:t>, </a:t>
                </a:r>
              </a:p>
              <a:p>
                <a:r>
                  <a:rPr lang="en-US" dirty="0"/>
                  <a:t>and they are called the maximum likelihood estimates.</a:t>
                </a:r>
                <a:endParaRPr lang="en-IN" dirty="0"/>
              </a:p>
            </p:txBody>
          </p:sp>
        </mc:Choice>
        <mc:Fallback xmlns="">
          <p:sp>
            <p:nvSpPr>
              <p:cNvPr id="2" name="TextBox 1">
                <a:extLst>
                  <a:ext uri="{FF2B5EF4-FFF2-40B4-BE49-F238E27FC236}">
                    <a16:creationId xmlns:a16="http://schemas.microsoft.com/office/drawing/2014/main" id="{F95E8D5A-1E33-D331-E670-F52529C28A63}"/>
                  </a:ext>
                </a:extLst>
              </p:cNvPr>
              <p:cNvSpPr txBox="1">
                <a:spLocks noRot="1" noChangeAspect="1" noMove="1" noResize="1" noEditPoints="1" noAdjustHandles="1" noChangeArrowheads="1" noChangeShapeType="1" noTextEdit="1"/>
              </p:cNvSpPr>
              <p:nvPr/>
            </p:nvSpPr>
            <p:spPr>
              <a:xfrm>
                <a:off x="170330" y="215153"/>
                <a:ext cx="11860305" cy="4097788"/>
              </a:xfrm>
              <a:prstGeom prst="rect">
                <a:avLst/>
              </a:prstGeom>
              <a:blipFill>
                <a:blip r:embed="rId2"/>
                <a:stretch>
                  <a:fillRect l="-462" t="-743" b="-1337"/>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A271EE18-8D6C-F841-02FB-DE7050652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1153" y="1619763"/>
            <a:ext cx="5629835" cy="2693178"/>
          </a:xfrm>
          <a:prstGeom prst="rect">
            <a:avLst/>
          </a:prstGeom>
          <a:ln>
            <a:solidFill>
              <a:schemeClr val="tx1"/>
            </a:solid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F185ACD-280B-4394-7A0C-9986FB1641C6}"/>
                  </a:ext>
                </a:extLst>
              </p:cNvPr>
              <p:cNvSpPr txBox="1"/>
              <p:nvPr/>
            </p:nvSpPr>
            <p:spPr>
              <a:xfrm>
                <a:off x="242047" y="4876800"/>
                <a:ext cx="8391464" cy="1773242"/>
              </a:xfrm>
              <a:prstGeom prst="rect">
                <a:avLst/>
              </a:prstGeom>
              <a:noFill/>
            </p:spPr>
            <p:txBody>
              <a:bodyPr wrap="none" rtlCol="0">
                <a:spAutoFit/>
              </a:bodyPr>
              <a:lstStyle/>
              <a:p>
                <a:r>
                  <a:rPr lang="en-IN" b="1" dirty="0"/>
                  <a:t>Anomaly Detection Algorithm</a:t>
                </a:r>
              </a:p>
              <a:p>
                <a:endParaRPr lang="en-IN" b="1" dirty="0"/>
              </a:p>
              <a:p>
                <a:r>
                  <a:rPr lang="en-IN" dirty="0"/>
                  <a:t>Let the training set be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m:t>
                            </m:r>
                          </m:e>
                        </m:d>
                      </m:sup>
                    </m:sSup>
                  </m:oMath>
                </a14:m>
                <a:r>
                  <a:rPr lang="en-IN"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2</m:t>
                            </m:r>
                          </m:e>
                        </m:d>
                      </m:sup>
                    </m:sSup>
                  </m:oMath>
                </a14:m>
                <a:r>
                  <a:rPr lang="en-IN" dirty="0"/>
                  <a:t>, … ,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𝑚</m:t>
                            </m:r>
                          </m:e>
                        </m:d>
                      </m:sup>
                    </m:sSup>
                    <m:r>
                      <a:rPr lang="en-IN" b="0" i="1" smtClean="0">
                        <a:latin typeface="Cambria Math" panose="02040503050406030204" pitchFamily="18" charset="0"/>
                        <a:ea typeface="Cambria Math" panose="02040503050406030204" pitchFamily="18" charset="0"/>
                      </a:rPr>
                      <m:t>}</m:t>
                    </m:r>
                  </m:oMath>
                </a14:m>
                <a:r>
                  <a:rPr lang="en-IN" dirty="0"/>
                  <a:t> for each feature and a total of N features. </a:t>
                </a:r>
              </a:p>
              <a:p>
                <a:endParaRPr lang="en-IN" dirty="0"/>
              </a:p>
              <a:p>
                <a:r>
                  <a:rPr lang="en-IN" dirty="0"/>
                  <a:t>We then want to model the probability of each feature, which is what is the probability </a:t>
                </a:r>
              </a:p>
              <a:p>
                <a:r>
                  <a:rPr lang="en-IN" dirty="0"/>
                  <a:t>of any given feature vector.</a:t>
                </a:r>
              </a:p>
            </p:txBody>
          </p:sp>
        </mc:Choice>
        <mc:Fallback xmlns="">
          <p:sp>
            <p:nvSpPr>
              <p:cNvPr id="3" name="TextBox 2">
                <a:extLst>
                  <a:ext uri="{FF2B5EF4-FFF2-40B4-BE49-F238E27FC236}">
                    <a16:creationId xmlns:a16="http://schemas.microsoft.com/office/drawing/2014/main" id="{CF185ACD-280B-4394-7A0C-9986FB1641C6}"/>
                  </a:ext>
                </a:extLst>
              </p:cNvPr>
              <p:cNvSpPr txBox="1">
                <a:spLocks noRot="1" noChangeAspect="1" noMove="1" noResize="1" noEditPoints="1" noAdjustHandles="1" noChangeArrowheads="1" noChangeShapeType="1" noTextEdit="1"/>
              </p:cNvSpPr>
              <p:nvPr/>
            </p:nvSpPr>
            <p:spPr>
              <a:xfrm>
                <a:off x="242047" y="4876800"/>
                <a:ext cx="8391464" cy="1773242"/>
              </a:xfrm>
              <a:prstGeom prst="rect">
                <a:avLst/>
              </a:prstGeom>
              <a:blipFill>
                <a:blip r:embed="rId4"/>
                <a:stretch>
                  <a:fillRect l="-654" t="-1718" b="-44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8D00C41E-EE4F-AF14-48B5-352E8FE19D1D}"/>
                  </a:ext>
                </a:extLst>
              </p:cNvPr>
              <p:cNvGraphicFramePr>
                <a:graphicFrameLocks noGrp="1"/>
              </p:cNvGraphicFramePr>
              <p:nvPr>
                <p:extLst>
                  <p:ext uri="{D42A27DB-BD31-4B8C-83A1-F6EECF244321}">
                    <p14:modId xmlns:p14="http://schemas.microsoft.com/office/powerpoint/2010/main" val="1708154017"/>
                  </p:ext>
                </p:extLst>
              </p:nvPr>
            </p:nvGraphicFramePr>
            <p:xfrm>
              <a:off x="8633511" y="5179807"/>
              <a:ext cx="3316444" cy="1499870"/>
            </p:xfrm>
            <a:graphic>
              <a:graphicData uri="http://schemas.openxmlformats.org/drawingml/2006/table">
                <a:tbl>
                  <a:tblPr firstRow="1" bandRow="1">
                    <a:tableStyleId>{5940675A-B579-460E-94D1-54222C63F5DA}</a:tableStyleId>
                  </a:tblPr>
                  <a:tblGrid>
                    <a:gridCol w="829111">
                      <a:extLst>
                        <a:ext uri="{9D8B030D-6E8A-4147-A177-3AD203B41FA5}">
                          <a16:colId xmlns:a16="http://schemas.microsoft.com/office/drawing/2014/main" val="1664885046"/>
                        </a:ext>
                      </a:extLst>
                    </a:gridCol>
                    <a:gridCol w="829111">
                      <a:extLst>
                        <a:ext uri="{9D8B030D-6E8A-4147-A177-3AD203B41FA5}">
                          <a16:colId xmlns:a16="http://schemas.microsoft.com/office/drawing/2014/main" val="1273362682"/>
                        </a:ext>
                      </a:extLst>
                    </a:gridCol>
                    <a:gridCol w="829111">
                      <a:extLst>
                        <a:ext uri="{9D8B030D-6E8A-4147-A177-3AD203B41FA5}">
                          <a16:colId xmlns:a16="http://schemas.microsoft.com/office/drawing/2014/main" val="3655733718"/>
                        </a:ext>
                      </a:extLst>
                    </a:gridCol>
                    <a:gridCol w="829111">
                      <a:extLst>
                        <a:ext uri="{9D8B030D-6E8A-4147-A177-3AD203B41FA5}">
                          <a16:colId xmlns:a16="http://schemas.microsoft.com/office/drawing/2014/main" val="2914779839"/>
                        </a:ext>
                      </a:extLst>
                    </a:gridCol>
                  </a:tblGrid>
                  <a:tr h="360257">
                    <a:tc>
                      <a:txBody>
                        <a:bodyPr/>
                        <a:lstStyle/>
                        <a:p>
                          <a:pPr algn="ct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1</m:t>
                                    </m:r>
                                  </m:sub>
                                </m:sSub>
                              </m:oMath>
                            </m:oMathPara>
                          </a14:m>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2</m:t>
                                    </m:r>
                                  </m:sub>
                                </m:sSub>
                              </m:oMath>
                            </m:oMathPara>
                          </a14:m>
                          <a:endParaRPr lang="en-IN" dirty="0"/>
                        </a:p>
                      </a:txBody>
                      <a:tcPr/>
                    </a:tc>
                    <a:tc>
                      <a:txBody>
                        <a:bodyPr/>
                        <a:lstStyle/>
                        <a:p>
                          <a:pPr algn="ctr"/>
                          <a:r>
                            <a:rPr lang="en-IN"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𝑋</m:t>
                                    </m:r>
                                  </m:e>
                                  <m:sub>
                                    <m:r>
                                      <a:rPr lang="en-IN" b="0" i="1" smtClean="0">
                                        <a:latin typeface="Cambria Math" panose="02040503050406030204" pitchFamily="18" charset="0"/>
                                      </a:rPr>
                                      <m:t>𝑁</m:t>
                                    </m:r>
                                  </m:sub>
                                </m:sSub>
                              </m:oMath>
                            </m:oMathPara>
                          </a14:m>
                          <a:endParaRPr lang="en-IN" dirty="0"/>
                        </a:p>
                      </a:txBody>
                      <a:tcPr/>
                    </a:tc>
                    <a:extLst>
                      <a:ext uri="{0D108BD9-81ED-4DB2-BD59-A6C34878D82A}">
                        <a16:rowId xmlns:a16="http://schemas.microsoft.com/office/drawing/2014/main" val="3686969765"/>
                      </a:ext>
                    </a:extLst>
                  </a:tr>
                  <a:tr h="360257">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m:t>
                                        </m:r>
                                      </m:e>
                                    </m:d>
                                  </m:sup>
                                </m:sSup>
                              </m:oMath>
                            </m:oMathPara>
                          </a14:m>
                          <a:endParaRPr lang="en-IN"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1</m:t>
                                        </m:r>
                                      </m:e>
                                    </m:d>
                                  </m:sup>
                                </m:sSup>
                              </m:oMath>
                            </m:oMathPara>
                          </a14:m>
                          <a:endParaRPr lang="en-IN" dirty="0"/>
                        </a:p>
                      </a:txBody>
                      <a:tcPr/>
                    </a:tc>
                    <a:tc>
                      <a:txBody>
                        <a:bodyPr/>
                        <a:lstStyle/>
                        <a:p>
                          <a:pPr algn="ctr"/>
                          <a:r>
                            <a:rPr lang="en-IN" dirty="0"/>
                            <a:t>…</a:t>
                          </a:r>
                        </a:p>
                      </a:txBody>
                      <a:tcPr/>
                    </a:tc>
                    <a:tc>
                      <a:txBody>
                        <a:bodyPr/>
                        <a:lstStyle/>
                        <a:p>
                          <a:pPr algn="ctr"/>
                          <a:r>
                            <a:rPr lang="en-IN" dirty="0"/>
                            <a:t>…</a:t>
                          </a:r>
                        </a:p>
                      </a:txBody>
                      <a:tcPr/>
                    </a:tc>
                    <a:extLst>
                      <a:ext uri="{0D108BD9-81ED-4DB2-BD59-A6C34878D82A}">
                        <a16:rowId xmlns:a16="http://schemas.microsoft.com/office/drawing/2014/main" val="130949846"/>
                      </a:ext>
                    </a:extLst>
                  </a:tr>
                  <a:tr h="360257">
                    <a:tc>
                      <a:txBody>
                        <a:bodyPr/>
                        <a:lstStyle/>
                        <a:p>
                          <a:pPr algn="ctr"/>
                          <a:r>
                            <a:rPr lang="en-IN" dirty="0"/>
                            <a:t>…</a:t>
                          </a:r>
                        </a:p>
                      </a:txBody>
                      <a:tcPr/>
                    </a:tc>
                    <a:tc>
                      <a:txBody>
                        <a:bodyPr/>
                        <a:lstStyle/>
                        <a:p>
                          <a:pPr algn="ctr"/>
                          <a:r>
                            <a:rPr lang="en-IN" dirty="0"/>
                            <a:t>…</a:t>
                          </a:r>
                        </a:p>
                      </a:txBody>
                      <a:tcPr/>
                    </a:tc>
                    <a:tc>
                      <a:txBody>
                        <a:bodyPr/>
                        <a:lstStyle/>
                        <a:p>
                          <a:pPr algn="ctr"/>
                          <a:r>
                            <a:rPr lang="en-IN" dirty="0"/>
                            <a:t>…</a:t>
                          </a:r>
                        </a:p>
                      </a:txBody>
                      <a:tcPr/>
                    </a:tc>
                    <a:tc>
                      <a:txBody>
                        <a:bodyPr/>
                        <a:lstStyle/>
                        <a:p>
                          <a:pPr algn="ctr"/>
                          <a:r>
                            <a:rPr lang="en-IN" dirty="0"/>
                            <a:t>…</a:t>
                          </a:r>
                        </a:p>
                      </a:txBody>
                      <a:tcPr/>
                    </a:tc>
                    <a:extLst>
                      <a:ext uri="{0D108BD9-81ED-4DB2-BD59-A6C34878D82A}">
                        <a16:rowId xmlns:a16="http://schemas.microsoft.com/office/drawing/2014/main" val="1789496662"/>
                      </a:ext>
                    </a:extLst>
                  </a:tr>
                  <a:tr h="360257">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𝑚</m:t>
                                        </m:r>
                                      </m:e>
                                    </m:d>
                                  </m:sup>
                                </m:sSup>
                              </m:oMath>
                            </m:oMathPara>
                          </a14:m>
                          <a:endParaRPr lang="en-IN"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IN" b="0" i="1" smtClean="0">
                                            <a:latin typeface="Cambria Math" panose="02040503050406030204" pitchFamily="18" charset="0"/>
                                            <a:ea typeface="Cambria Math" panose="02040503050406030204" pitchFamily="18" charset="0"/>
                                          </a:rPr>
                                          <m:t>𝑚</m:t>
                                        </m:r>
                                      </m:e>
                                    </m:d>
                                  </m:sup>
                                </m:sSup>
                              </m:oMath>
                            </m:oMathPara>
                          </a14:m>
                          <a:endParaRPr lang="en-IN" dirty="0"/>
                        </a:p>
                      </a:txBody>
                      <a:tcPr/>
                    </a:tc>
                    <a:tc>
                      <a:txBody>
                        <a:bodyPr/>
                        <a:lstStyle/>
                        <a:p>
                          <a:pPr algn="ctr"/>
                          <a:r>
                            <a:rPr lang="en-IN" dirty="0"/>
                            <a:t>…</a:t>
                          </a:r>
                        </a:p>
                      </a:txBody>
                      <a:tcPr/>
                    </a:tc>
                    <a:tc>
                      <a:txBody>
                        <a:bodyPr/>
                        <a:lstStyle/>
                        <a:p>
                          <a:pPr algn="ctr"/>
                          <a:r>
                            <a:rPr lang="en-IN" dirty="0"/>
                            <a:t>…</a:t>
                          </a:r>
                        </a:p>
                      </a:txBody>
                      <a:tcPr/>
                    </a:tc>
                    <a:extLst>
                      <a:ext uri="{0D108BD9-81ED-4DB2-BD59-A6C34878D82A}">
                        <a16:rowId xmlns:a16="http://schemas.microsoft.com/office/drawing/2014/main" val="866822101"/>
                      </a:ext>
                    </a:extLst>
                  </a:tr>
                </a:tbl>
              </a:graphicData>
            </a:graphic>
          </p:graphicFrame>
        </mc:Choice>
        <mc:Fallback xmlns="">
          <p:graphicFrame>
            <p:nvGraphicFramePr>
              <p:cNvPr id="5" name="Table 4">
                <a:extLst>
                  <a:ext uri="{FF2B5EF4-FFF2-40B4-BE49-F238E27FC236}">
                    <a16:creationId xmlns:a16="http://schemas.microsoft.com/office/drawing/2014/main" id="{8D00C41E-EE4F-AF14-48B5-352E8FE19D1D}"/>
                  </a:ext>
                </a:extLst>
              </p:cNvPr>
              <p:cNvGraphicFramePr>
                <a:graphicFrameLocks noGrp="1"/>
              </p:cNvGraphicFramePr>
              <p:nvPr>
                <p:extLst>
                  <p:ext uri="{D42A27DB-BD31-4B8C-83A1-F6EECF244321}">
                    <p14:modId xmlns:p14="http://schemas.microsoft.com/office/powerpoint/2010/main" val="1708154017"/>
                  </p:ext>
                </p:extLst>
              </p:nvPr>
            </p:nvGraphicFramePr>
            <p:xfrm>
              <a:off x="8633511" y="5179807"/>
              <a:ext cx="3316444" cy="1499870"/>
            </p:xfrm>
            <a:graphic>
              <a:graphicData uri="http://schemas.openxmlformats.org/drawingml/2006/table">
                <a:tbl>
                  <a:tblPr firstRow="1" bandRow="1">
                    <a:tableStyleId>{5940675A-B579-460E-94D1-54222C63F5DA}</a:tableStyleId>
                  </a:tblPr>
                  <a:tblGrid>
                    <a:gridCol w="829111">
                      <a:extLst>
                        <a:ext uri="{9D8B030D-6E8A-4147-A177-3AD203B41FA5}">
                          <a16:colId xmlns:a16="http://schemas.microsoft.com/office/drawing/2014/main" val="1664885046"/>
                        </a:ext>
                      </a:extLst>
                    </a:gridCol>
                    <a:gridCol w="829111">
                      <a:extLst>
                        <a:ext uri="{9D8B030D-6E8A-4147-A177-3AD203B41FA5}">
                          <a16:colId xmlns:a16="http://schemas.microsoft.com/office/drawing/2014/main" val="1273362682"/>
                        </a:ext>
                      </a:extLst>
                    </a:gridCol>
                    <a:gridCol w="829111">
                      <a:extLst>
                        <a:ext uri="{9D8B030D-6E8A-4147-A177-3AD203B41FA5}">
                          <a16:colId xmlns:a16="http://schemas.microsoft.com/office/drawing/2014/main" val="3655733718"/>
                        </a:ext>
                      </a:extLst>
                    </a:gridCol>
                    <a:gridCol w="829111">
                      <a:extLst>
                        <a:ext uri="{9D8B030D-6E8A-4147-A177-3AD203B41FA5}">
                          <a16:colId xmlns:a16="http://schemas.microsoft.com/office/drawing/2014/main" val="2914779839"/>
                        </a:ext>
                      </a:extLst>
                    </a:gridCol>
                  </a:tblGrid>
                  <a:tr h="365760">
                    <a:tc>
                      <a:txBody>
                        <a:bodyPr/>
                        <a:lstStyle/>
                        <a:p>
                          <a:endParaRPr lang="en-US"/>
                        </a:p>
                      </a:txBody>
                      <a:tcPr>
                        <a:blipFill>
                          <a:blip r:embed="rId5"/>
                          <a:stretch>
                            <a:fillRect l="-735" t="-8333" r="-302206" b="-333333"/>
                          </a:stretch>
                        </a:blipFill>
                      </a:tcPr>
                    </a:tc>
                    <a:tc>
                      <a:txBody>
                        <a:bodyPr/>
                        <a:lstStyle/>
                        <a:p>
                          <a:endParaRPr lang="en-US"/>
                        </a:p>
                      </a:txBody>
                      <a:tcPr>
                        <a:blipFill>
                          <a:blip r:embed="rId5"/>
                          <a:stretch>
                            <a:fillRect l="-100000" t="-8333" r="-200000" b="-333333"/>
                          </a:stretch>
                        </a:blipFill>
                      </a:tcPr>
                    </a:tc>
                    <a:tc>
                      <a:txBody>
                        <a:bodyPr/>
                        <a:lstStyle/>
                        <a:p>
                          <a:pPr algn="ctr"/>
                          <a:r>
                            <a:rPr lang="en-IN" dirty="0"/>
                            <a:t>…</a:t>
                          </a:r>
                        </a:p>
                      </a:txBody>
                      <a:tcPr/>
                    </a:tc>
                    <a:tc>
                      <a:txBody>
                        <a:bodyPr/>
                        <a:lstStyle/>
                        <a:p>
                          <a:endParaRPr lang="en-US"/>
                        </a:p>
                      </a:txBody>
                      <a:tcPr>
                        <a:blipFill>
                          <a:blip r:embed="rId5"/>
                          <a:stretch>
                            <a:fillRect l="-301471" t="-8333" r="-1471" b="-333333"/>
                          </a:stretch>
                        </a:blipFill>
                      </a:tcPr>
                    </a:tc>
                    <a:extLst>
                      <a:ext uri="{0D108BD9-81ED-4DB2-BD59-A6C34878D82A}">
                        <a16:rowId xmlns:a16="http://schemas.microsoft.com/office/drawing/2014/main" val="3686969765"/>
                      </a:ext>
                    </a:extLst>
                  </a:tr>
                  <a:tr h="384175">
                    <a:tc>
                      <a:txBody>
                        <a:bodyPr/>
                        <a:lstStyle/>
                        <a:p>
                          <a:endParaRPr lang="en-US"/>
                        </a:p>
                      </a:txBody>
                      <a:tcPr>
                        <a:blipFill>
                          <a:blip r:embed="rId5"/>
                          <a:stretch>
                            <a:fillRect l="-735" t="-101563" r="-302206" b="-212500"/>
                          </a:stretch>
                        </a:blipFill>
                      </a:tcPr>
                    </a:tc>
                    <a:tc>
                      <a:txBody>
                        <a:bodyPr/>
                        <a:lstStyle/>
                        <a:p>
                          <a:endParaRPr lang="en-US"/>
                        </a:p>
                      </a:txBody>
                      <a:tcPr>
                        <a:blipFill>
                          <a:blip r:embed="rId5"/>
                          <a:stretch>
                            <a:fillRect l="-100000" t="-101563" r="-200000" b="-212500"/>
                          </a:stretch>
                        </a:blipFill>
                      </a:tcPr>
                    </a:tc>
                    <a:tc>
                      <a:txBody>
                        <a:bodyPr/>
                        <a:lstStyle/>
                        <a:p>
                          <a:pPr algn="ctr"/>
                          <a:r>
                            <a:rPr lang="en-IN" dirty="0"/>
                            <a:t>…</a:t>
                          </a:r>
                        </a:p>
                      </a:txBody>
                      <a:tcPr/>
                    </a:tc>
                    <a:tc>
                      <a:txBody>
                        <a:bodyPr/>
                        <a:lstStyle/>
                        <a:p>
                          <a:pPr algn="ctr"/>
                          <a:r>
                            <a:rPr lang="en-IN" dirty="0"/>
                            <a:t>…</a:t>
                          </a:r>
                        </a:p>
                      </a:txBody>
                      <a:tcPr/>
                    </a:tc>
                    <a:extLst>
                      <a:ext uri="{0D108BD9-81ED-4DB2-BD59-A6C34878D82A}">
                        <a16:rowId xmlns:a16="http://schemas.microsoft.com/office/drawing/2014/main" val="130949846"/>
                      </a:ext>
                    </a:extLst>
                  </a:tr>
                  <a:tr h="365760">
                    <a:tc>
                      <a:txBody>
                        <a:bodyPr/>
                        <a:lstStyle/>
                        <a:p>
                          <a:pPr algn="ctr"/>
                          <a:r>
                            <a:rPr lang="en-IN" dirty="0"/>
                            <a:t>…</a:t>
                          </a:r>
                        </a:p>
                      </a:txBody>
                      <a:tcPr/>
                    </a:tc>
                    <a:tc>
                      <a:txBody>
                        <a:bodyPr/>
                        <a:lstStyle/>
                        <a:p>
                          <a:pPr algn="ctr"/>
                          <a:r>
                            <a:rPr lang="en-IN" dirty="0"/>
                            <a:t>…</a:t>
                          </a:r>
                        </a:p>
                      </a:txBody>
                      <a:tcPr/>
                    </a:tc>
                    <a:tc>
                      <a:txBody>
                        <a:bodyPr/>
                        <a:lstStyle/>
                        <a:p>
                          <a:pPr algn="ctr"/>
                          <a:r>
                            <a:rPr lang="en-IN" dirty="0"/>
                            <a:t>…</a:t>
                          </a:r>
                        </a:p>
                      </a:txBody>
                      <a:tcPr/>
                    </a:tc>
                    <a:tc>
                      <a:txBody>
                        <a:bodyPr/>
                        <a:lstStyle/>
                        <a:p>
                          <a:pPr algn="ctr"/>
                          <a:r>
                            <a:rPr lang="en-IN" dirty="0"/>
                            <a:t>…</a:t>
                          </a:r>
                        </a:p>
                      </a:txBody>
                      <a:tcPr/>
                    </a:tc>
                    <a:extLst>
                      <a:ext uri="{0D108BD9-81ED-4DB2-BD59-A6C34878D82A}">
                        <a16:rowId xmlns:a16="http://schemas.microsoft.com/office/drawing/2014/main" val="1789496662"/>
                      </a:ext>
                    </a:extLst>
                  </a:tr>
                  <a:tr h="384175">
                    <a:tc>
                      <a:txBody>
                        <a:bodyPr/>
                        <a:lstStyle/>
                        <a:p>
                          <a:endParaRPr lang="en-US"/>
                        </a:p>
                      </a:txBody>
                      <a:tcPr>
                        <a:blipFill>
                          <a:blip r:embed="rId5"/>
                          <a:stretch>
                            <a:fillRect l="-735" t="-300000" r="-302206" b="-20635"/>
                          </a:stretch>
                        </a:blipFill>
                      </a:tcPr>
                    </a:tc>
                    <a:tc>
                      <a:txBody>
                        <a:bodyPr/>
                        <a:lstStyle/>
                        <a:p>
                          <a:endParaRPr lang="en-US"/>
                        </a:p>
                      </a:txBody>
                      <a:tcPr>
                        <a:blipFill>
                          <a:blip r:embed="rId5"/>
                          <a:stretch>
                            <a:fillRect l="-100000" t="-300000" r="-200000" b="-20635"/>
                          </a:stretch>
                        </a:blipFill>
                      </a:tcPr>
                    </a:tc>
                    <a:tc>
                      <a:txBody>
                        <a:bodyPr/>
                        <a:lstStyle/>
                        <a:p>
                          <a:pPr algn="ctr"/>
                          <a:r>
                            <a:rPr lang="en-IN" dirty="0"/>
                            <a:t>…</a:t>
                          </a:r>
                        </a:p>
                      </a:txBody>
                      <a:tcPr/>
                    </a:tc>
                    <a:tc>
                      <a:txBody>
                        <a:bodyPr/>
                        <a:lstStyle/>
                        <a:p>
                          <a:pPr algn="ctr"/>
                          <a:r>
                            <a:rPr lang="en-IN" dirty="0"/>
                            <a:t>…</a:t>
                          </a:r>
                        </a:p>
                      </a:txBody>
                      <a:tcPr/>
                    </a:tc>
                    <a:extLst>
                      <a:ext uri="{0D108BD9-81ED-4DB2-BD59-A6C34878D82A}">
                        <a16:rowId xmlns:a16="http://schemas.microsoft.com/office/drawing/2014/main" val="866822101"/>
                      </a:ext>
                    </a:extLst>
                  </a:tr>
                </a:tbl>
              </a:graphicData>
            </a:graphic>
          </p:graphicFrame>
        </mc:Fallback>
      </mc:AlternateContent>
    </p:spTree>
    <p:extLst>
      <p:ext uri="{BB962C8B-B14F-4D97-AF65-F5344CB8AC3E}">
        <p14:creationId xmlns:p14="http://schemas.microsoft.com/office/powerpoint/2010/main" val="1888714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3AA283A-922C-1258-CBFA-393543C240B4}"/>
                  </a:ext>
                </a:extLst>
              </p:cNvPr>
              <p:cNvSpPr txBox="1"/>
              <p:nvPr/>
            </p:nvSpPr>
            <p:spPr>
              <a:xfrm>
                <a:off x="3418664" y="151036"/>
                <a:ext cx="5354671" cy="3730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𝑝</m:t>
                      </m:r>
                      <m:d>
                        <m:dPr>
                          <m:ctrlPr>
                            <a:rPr lang="en-IN" b="0" i="1" smtClean="0">
                              <a:latin typeface="Cambria Math" panose="02040503050406030204" pitchFamily="18" charset="0"/>
                            </a:rPr>
                          </m:ctrlPr>
                        </m:dPr>
                        <m:e>
                          <m:acc>
                            <m:accPr>
                              <m:chr m:val="̅"/>
                              <m:ctrlPr>
                                <a:rPr lang="en-IN" b="0" i="1" smtClean="0">
                                  <a:latin typeface="Cambria Math" panose="02040503050406030204" pitchFamily="18" charset="0"/>
                                </a:rPr>
                              </m:ctrlPr>
                            </m:accPr>
                            <m:e>
                              <m:r>
                                <a:rPr lang="en-IN" b="0" i="1" smtClean="0">
                                  <a:latin typeface="Cambria Math" panose="02040503050406030204" pitchFamily="18" charset="0"/>
                                </a:rPr>
                                <m:t>𝑥</m:t>
                              </m:r>
                            </m:e>
                          </m:acc>
                        </m:e>
                      </m:d>
                      <m:r>
                        <a:rPr lang="en-IN" b="0" i="1" smtClean="0">
                          <a:latin typeface="Cambria Math" panose="02040503050406030204" pitchFamily="18" charset="0"/>
                        </a:rPr>
                        <m:t>=</m:t>
                      </m:r>
                      <m:r>
                        <a:rPr lang="en-IN" b="0" i="1" smtClean="0">
                          <a:latin typeface="Cambria Math" panose="02040503050406030204" pitchFamily="18" charset="0"/>
                        </a:rPr>
                        <m:t>𝑝</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rPr>
                                <m:t>1</m:t>
                              </m:r>
                            </m:sub>
                          </m:sSub>
                          <m:r>
                            <a:rPr lang="en-IN" b="0" i="1" smtClean="0">
                              <a:latin typeface="Cambria Math" panose="02040503050406030204" pitchFamily="18" charset="0"/>
                            </a:rPr>
                            <m:t>, </m:t>
                          </m:r>
                          <m:sSubSup>
                            <m:sSubSupPr>
                              <m:ctrlPr>
                                <a:rPr lang="en-IN" b="0" i="1" smtClean="0">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rPr>
                                <m:t>1</m:t>
                              </m:r>
                            </m:sub>
                            <m:sup>
                              <m:r>
                                <a:rPr lang="en-IN" b="0" i="1" smtClean="0">
                                  <a:latin typeface="Cambria Math" panose="02040503050406030204" pitchFamily="18" charset="0"/>
                                </a:rPr>
                                <m:t>2</m:t>
                              </m:r>
                            </m:sup>
                          </m:sSubSup>
                        </m:e>
                      </m:d>
                      <m:r>
                        <a:rPr lang="en-IN" b="0" i="1" smtClean="0">
                          <a:latin typeface="Cambria Math" panose="02040503050406030204" pitchFamily="18" charset="0"/>
                        </a:rPr>
                        <m:t>∗</m:t>
                      </m:r>
                      <m:r>
                        <a:rPr lang="en-IN" i="1">
                          <a:latin typeface="Cambria Math" panose="02040503050406030204" pitchFamily="18" charset="0"/>
                        </a:rPr>
                        <m:t>𝑝</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2</m:t>
                              </m:r>
                            </m:sub>
                            <m:sup>
                              <m:r>
                                <a:rPr lang="en-IN" i="1">
                                  <a:latin typeface="Cambria Math" panose="02040503050406030204" pitchFamily="18" charset="0"/>
                                </a:rPr>
                                <m:t>2</m:t>
                              </m:r>
                            </m:sup>
                          </m:sSubSup>
                        </m:e>
                      </m:d>
                      <m:r>
                        <a:rPr lang="en-IN" i="1">
                          <a:latin typeface="Cambria Math" panose="02040503050406030204" pitchFamily="18" charset="0"/>
                        </a:rPr>
                        <m:t>∗</m:t>
                      </m:r>
                      <m:r>
                        <a:rPr lang="en-IN" b="0" i="1" smtClean="0">
                          <a:latin typeface="Cambria Math" panose="02040503050406030204" pitchFamily="18" charset="0"/>
                        </a:rPr>
                        <m:t>…</m:t>
                      </m:r>
                      <m:r>
                        <a:rPr lang="en-IN" i="1">
                          <a:latin typeface="Cambria Math" panose="02040503050406030204" pitchFamily="18" charset="0"/>
                        </a:rPr>
                        <m:t>𝑝</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b="0" i="1" smtClean="0">
                                  <a:latin typeface="Cambria Math" panose="02040503050406030204" pitchFamily="18" charset="0"/>
                                </a:rPr>
                                <m:t>𝑛</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𝑛</m:t>
                              </m:r>
                            </m:sub>
                          </m:sSub>
                          <m:r>
                            <a:rPr lang="en-IN" i="1">
                              <a:latin typeface="Cambria Math" panose="02040503050406030204" pitchFamily="18" charset="0"/>
                            </a:rPr>
                            <m:t>,</m:t>
                          </m:r>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b="0" i="1" smtClean="0">
                                  <a:latin typeface="Cambria Math" panose="02040503050406030204" pitchFamily="18" charset="0"/>
                                  <a:ea typeface="Cambria Math" panose="02040503050406030204" pitchFamily="18" charset="0"/>
                                </a:rPr>
                                <m:t>𝑛</m:t>
                              </m:r>
                            </m:sub>
                            <m:sup>
                              <m:r>
                                <a:rPr lang="en-IN" i="1">
                                  <a:latin typeface="Cambria Math" panose="02040503050406030204" pitchFamily="18" charset="0"/>
                                </a:rPr>
                                <m:t>2</m:t>
                              </m:r>
                            </m:sup>
                          </m:sSubSup>
                        </m:e>
                      </m:d>
                    </m:oMath>
                  </m:oMathPara>
                </a14:m>
                <a:endParaRPr lang="en-IN" dirty="0"/>
              </a:p>
            </p:txBody>
          </p:sp>
        </mc:Choice>
        <mc:Fallback xmlns="">
          <p:sp>
            <p:nvSpPr>
              <p:cNvPr id="2" name="TextBox 1">
                <a:extLst>
                  <a:ext uri="{FF2B5EF4-FFF2-40B4-BE49-F238E27FC236}">
                    <a16:creationId xmlns:a16="http://schemas.microsoft.com/office/drawing/2014/main" id="{33AA283A-922C-1258-CBFA-393543C240B4}"/>
                  </a:ext>
                </a:extLst>
              </p:cNvPr>
              <p:cNvSpPr txBox="1">
                <a:spLocks noRot="1" noChangeAspect="1" noMove="1" noResize="1" noEditPoints="1" noAdjustHandles="1" noChangeArrowheads="1" noChangeShapeType="1" noTextEdit="1"/>
              </p:cNvSpPr>
              <p:nvPr/>
            </p:nvSpPr>
            <p:spPr>
              <a:xfrm>
                <a:off x="3418664" y="151036"/>
                <a:ext cx="5354671" cy="373051"/>
              </a:xfrm>
              <a:prstGeom prst="rect">
                <a:avLst/>
              </a:prstGeom>
              <a:blipFill>
                <a:blip r:embed="rId2"/>
                <a:stretch>
                  <a:fillRect b="-6557"/>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16D9E523-3A34-F050-B37E-951B5733A17E}"/>
              </a:ext>
            </a:extLst>
          </p:cNvPr>
          <p:cNvSpPr txBox="1"/>
          <p:nvPr/>
        </p:nvSpPr>
        <p:spPr>
          <a:xfrm>
            <a:off x="322729" y="490925"/>
            <a:ext cx="11869271" cy="646331"/>
          </a:xfrm>
          <a:prstGeom prst="rect">
            <a:avLst/>
          </a:prstGeom>
          <a:noFill/>
        </p:spPr>
        <p:txBody>
          <a:bodyPr wrap="square" rtlCol="0">
            <a:spAutoFit/>
          </a:bodyPr>
          <a:lstStyle/>
          <a:p>
            <a:r>
              <a:rPr lang="en-IN" dirty="0"/>
              <a:t>The above equation assumes that the features are statistically independent. However, the algo works fine even if the features are not statistically independent. We thus model the mean and standard deviation of each feature.</a:t>
            </a:r>
          </a:p>
        </p:txBody>
      </p:sp>
      <p:pic>
        <p:nvPicPr>
          <p:cNvPr id="5" name="Picture 4">
            <a:extLst>
              <a:ext uri="{FF2B5EF4-FFF2-40B4-BE49-F238E27FC236}">
                <a16:creationId xmlns:a16="http://schemas.microsoft.com/office/drawing/2014/main" id="{6786AB0C-D7FB-6ED1-CDF9-23DF7475F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46" y="1112629"/>
            <a:ext cx="5748949" cy="2800113"/>
          </a:xfrm>
          <a:prstGeom prst="rect">
            <a:avLst/>
          </a:prstGeom>
          <a:ln>
            <a:solidFill>
              <a:schemeClr val="tx1"/>
            </a:solidFill>
          </a:ln>
        </p:spPr>
      </p:pic>
      <p:pic>
        <p:nvPicPr>
          <p:cNvPr id="7" name="Picture 6">
            <a:extLst>
              <a:ext uri="{FF2B5EF4-FFF2-40B4-BE49-F238E27FC236}">
                <a16:creationId xmlns:a16="http://schemas.microsoft.com/office/drawing/2014/main" id="{66A85355-194B-6E6B-91B0-263EB8CDB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8673" y="1112630"/>
            <a:ext cx="5745417" cy="2800113"/>
          </a:xfrm>
          <a:prstGeom prst="rect">
            <a:avLst/>
          </a:prstGeom>
          <a:ln>
            <a:solidFill>
              <a:schemeClr val="tx1"/>
            </a:solidFill>
          </a:ln>
        </p:spPr>
      </p:pic>
      <p:sp>
        <p:nvSpPr>
          <p:cNvPr id="8" name="TextBox 7">
            <a:extLst>
              <a:ext uri="{FF2B5EF4-FFF2-40B4-BE49-F238E27FC236}">
                <a16:creationId xmlns:a16="http://schemas.microsoft.com/office/drawing/2014/main" id="{28DCCA3E-4580-C413-B48A-2A2F6B324E3A}"/>
              </a:ext>
            </a:extLst>
          </p:cNvPr>
          <p:cNvSpPr txBox="1"/>
          <p:nvPr/>
        </p:nvSpPr>
        <p:spPr>
          <a:xfrm>
            <a:off x="206186" y="3897080"/>
            <a:ext cx="11779625" cy="646331"/>
          </a:xfrm>
          <a:prstGeom prst="rect">
            <a:avLst/>
          </a:prstGeom>
          <a:noFill/>
        </p:spPr>
        <p:txBody>
          <a:bodyPr wrap="square" rtlCol="0">
            <a:spAutoFit/>
          </a:bodyPr>
          <a:lstStyle/>
          <a:p>
            <a:r>
              <a:rPr lang="en-IN" dirty="0"/>
              <a:t>One intuition for the above algorithm is that it will flag an example as anomaly if either 1 or more of the features are very large or very small relative to the training set</a:t>
            </a:r>
          </a:p>
        </p:txBody>
      </p:sp>
      <p:pic>
        <p:nvPicPr>
          <p:cNvPr id="10" name="Picture 9">
            <a:extLst>
              <a:ext uri="{FF2B5EF4-FFF2-40B4-BE49-F238E27FC236}">
                <a16:creationId xmlns:a16="http://schemas.microsoft.com/office/drawing/2014/main" id="{DE8B47BD-95CC-0DED-8FB7-4EA66A19E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941" y="4543411"/>
            <a:ext cx="4283169" cy="2254665"/>
          </a:xfrm>
          <a:prstGeom prst="rect">
            <a:avLst/>
          </a:prstGeom>
          <a:ln>
            <a:solidFill>
              <a:schemeClr val="tx1"/>
            </a:solidFill>
          </a:ln>
        </p:spPr>
      </p:pic>
    </p:spTree>
    <p:extLst>
      <p:ext uri="{BB962C8B-B14F-4D97-AF65-F5344CB8AC3E}">
        <p14:creationId xmlns:p14="http://schemas.microsoft.com/office/powerpoint/2010/main" val="3447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ACB8A2-81A2-85A3-E6CE-6FF2817AF322}"/>
              </a:ext>
            </a:extLst>
          </p:cNvPr>
          <p:cNvSpPr txBox="1"/>
          <p:nvPr/>
        </p:nvSpPr>
        <p:spPr>
          <a:xfrm>
            <a:off x="179294" y="127338"/>
            <a:ext cx="11833412" cy="1477328"/>
          </a:xfrm>
          <a:prstGeom prst="rect">
            <a:avLst/>
          </a:prstGeom>
          <a:noFill/>
        </p:spPr>
        <p:txBody>
          <a:bodyPr wrap="square">
            <a:spAutoFit/>
          </a:bodyPr>
          <a:lstStyle/>
          <a:p>
            <a:r>
              <a:rPr lang="en-US" b="1" dirty="0"/>
              <a:t>Evaluation of Algorithm</a:t>
            </a:r>
          </a:p>
          <a:p>
            <a:endParaRPr lang="en-US" b="1" dirty="0"/>
          </a:p>
          <a:p>
            <a:r>
              <a:rPr lang="en-US" dirty="0"/>
              <a:t>Even though we have unlabeled data, to evaluate anomaly detection, we will assume that we have previously observed anomalies. If we have a small number of anomalous examples,  we can create a cross validation and test set to tune the threshold parameter epsilon and/or add/remove features for solving the problem.</a:t>
            </a:r>
          </a:p>
        </p:txBody>
      </p:sp>
      <p:pic>
        <p:nvPicPr>
          <p:cNvPr id="5" name="Picture 4">
            <a:extLst>
              <a:ext uri="{FF2B5EF4-FFF2-40B4-BE49-F238E27FC236}">
                <a16:creationId xmlns:a16="http://schemas.microsoft.com/office/drawing/2014/main" id="{A55D1902-CE21-C9C5-0D45-F7098FB41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271" y="1758088"/>
            <a:ext cx="6096000" cy="3003746"/>
          </a:xfrm>
          <a:prstGeom prst="rect">
            <a:avLst/>
          </a:prstGeom>
          <a:ln>
            <a:solidFill>
              <a:schemeClr val="tx1"/>
            </a:solidFill>
          </a:ln>
        </p:spPr>
      </p:pic>
      <p:sp>
        <p:nvSpPr>
          <p:cNvPr id="6" name="TextBox 5">
            <a:extLst>
              <a:ext uri="{FF2B5EF4-FFF2-40B4-BE49-F238E27FC236}">
                <a16:creationId xmlns:a16="http://schemas.microsoft.com/office/drawing/2014/main" id="{30372A64-9493-1286-7DDF-DB060206C380}"/>
              </a:ext>
            </a:extLst>
          </p:cNvPr>
          <p:cNvSpPr txBox="1"/>
          <p:nvPr/>
        </p:nvSpPr>
        <p:spPr>
          <a:xfrm>
            <a:off x="179295" y="1828800"/>
            <a:ext cx="5423646" cy="2862322"/>
          </a:xfrm>
          <a:prstGeom prst="rect">
            <a:avLst/>
          </a:prstGeom>
          <a:noFill/>
        </p:spPr>
        <p:txBody>
          <a:bodyPr wrap="square" rtlCol="0">
            <a:spAutoFit/>
          </a:bodyPr>
          <a:lstStyle/>
          <a:p>
            <a:r>
              <a:rPr lang="en-IN" dirty="0"/>
              <a:t>Note that anomaly detection is primarily an unsupervised learning algorithm as the training data is unlabelled. However, a small number of anomalies are very helpful to evaluate the algorithm. Also, since the number of anomalies are very small, often using a cross-validation set only to tune the threshold is okay. However, the downside is that after we have tuned the algorithm, we do not have a fair way to comment on its performance on future examples (thus high risk of overfitting).</a:t>
            </a:r>
          </a:p>
        </p:txBody>
      </p:sp>
      <p:sp>
        <p:nvSpPr>
          <p:cNvPr id="7" name="TextBox 6">
            <a:extLst>
              <a:ext uri="{FF2B5EF4-FFF2-40B4-BE49-F238E27FC236}">
                <a16:creationId xmlns:a16="http://schemas.microsoft.com/office/drawing/2014/main" id="{A674FAAB-82D2-5450-51E0-FA2238AD4953}"/>
              </a:ext>
            </a:extLst>
          </p:cNvPr>
          <p:cNvSpPr txBox="1"/>
          <p:nvPr/>
        </p:nvSpPr>
        <p:spPr>
          <a:xfrm>
            <a:off x="322729" y="5136776"/>
            <a:ext cx="11689977" cy="923330"/>
          </a:xfrm>
          <a:prstGeom prst="rect">
            <a:avLst/>
          </a:prstGeom>
          <a:noFill/>
        </p:spPr>
        <p:txBody>
          <a:bodyPr wrap="square" rtlCol="0">
            <a:spAutoFit/>
          </a:bodyPr>
          <a:lstStyle/>
          <a:p>
            <a:r>
              <a:rPr lang="en-IN" dirty="0"/>
              <a:t>Once we fit a model on the training set, we can choose a value epsilon and predict/label the examples in the cross-validation set as anomalous or not.  We can view calculate the confusion matrix that helps on skewed evaluations and track the performance based on different scores.</a:t>
            </a:r>
          </a:p>
        </p:txBody>
      </p:sp>
    </p:spTree>
    <p:extLst>
      <p:ext uri="{BB962C8B-B14F-4D97-AF65-F5344CB8AC3E}">
        <p14:creationId xmlns:p14="http://schemas.microsoft.com/office/powerpoint/2010/main" val="2547029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A7EF07-CAEA-55E3-89D3-E3EB9C9B7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885" y="187492"/>
            <a:ext cx="5733115" cy="2569664"/>
          </a:xfrm>
          <a:prstGeom prst="rect">
            <a:avLst/>
          </a:prstGeom>
          <a:ln>
            <a:solidFill>
              <a:schemeClr val="tx1"/>
            </a:solidFill>
          </a:ln>
        </p:spPr>
      </p:pic>
      <p:sp>
        <p:nvSpPr>
          <p:cNvPr id="4" name="TextBox 3">
            <a:extLst>
              <a:ext uri="{FF2B5EF4-FFF2-40B4-BE49-F238E27FC236}">
                <a16:creationId xmlns:a16="http://schemas.microsoft.com/office/drawing/2014/main" id="{E4FC1B3A-7DCC-779D-3528-7E5247EAA4E2}"/>
              </a:ext>
            </a:extLst>
          </p:cNvPr>
          <p:cNvSpPr txBox="1"/>
          <p:nvPr/>
        </p:nvSpPr>
        <p:spPr>
          <a:xfrm>
            <a:off x="161366" y="3254188"/>
            <a:ext cx="11761694" cy="3416320"/>
          </a:xfrm>
          <a:prstGeom prst="rect">
            <a:avLst/>
          </a:prstGeom>
          <a:noFill/>
        </p:spPr>
        <p:txBody>
          <a:bodyPr wrap="square" rtlCol="0">
            <a:spAutoFit/>
          </a:bodyPr>
          <a:lstStyle/>
          <a:p>
            <a:r>
              <a:rPr lang="en-IN" b="1" dirty="0"/>
              <a:t>Tune Features for Anomaly Detection</a:t>
            </a:r>
          </a:p>
          <a:p>
            <a:endParaRPr lang="en-IN" b="1" dirty="0"/>
          </a:p>
          <a:p>
            <a:r>
              <a:rPr lang="en-IN" dirty="0"/>
              <a:t>In supervised learning, having additional or noisy features is fine as the algorithm is trying to learn the signals based on the output label. Since anomaly detection runs on unlabelled data, it is harder for the algorithm to figure out which features to ignore. Thus, carefully choosing features is more important for anomaly detection that for supervised learning.</a:t>
            </a:r>
          </a:p>
          <a:p>
            <a:endParaRPr lang="en-IN" dirty="0"/>
          </a:p>
          <a:p>
            <a:r>
              <a:rPr lang="en-IN" dirty="0"/>
              <a:t>[1] One step is to ensure features are more or less gaussian. On plotting the features, if the distribution is more or less skewed, taking the log(</a:t>
            </a:r>
            <a:r>
              <a:rPr lang="en-IN" dirty="0" err="1"/>
              <a:t>x+c</a:t>
            </a:r>
            <a:r>
              <a:rPr lang="en-IN" dirty="0"/>
              <a:t>), where x is the feature value and c is an integer &gt; 1, can help transform a feature into a gaussian. Also, upon transforming, only use the transformed feature to model. Another technique is to raise the feature to an exponentiation of ½ (square root), or 1/3 (cube root), etc. </a:t>
            </a:r>
          </a:p>
          <a:p>
            <a:endParaRPr lang="en-IN" dirty="0"/>
          </a:p>
          <a:p>
            <a:r>
              <a:rPr lang="en-IN" dirty="0"/>
              <a:t>As a remined, any transformation applied on the training set must be applied to the test set as well.  </a:t>
            </a:r>
          </a:p>
        </p:txBody>
      </p:sp>
      <p:pic>
        <p:nvPicPr>
          <p:cNvPr id="6" name="Picture 5">
            <a:extLst>
              <a:ext uri="{FF2B5EF4-FFF2-40B4-BE49-F238E27FC236}">
                <a16:creationId xmlns:a16="http://schemas.microsoft.com/office/drawing/2014/main" id="{152D920C-FAAA-2516-AB4F-5B1A265F2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872" y="187492"/>
            <a:ext cx="5639243" cy="2593190"/>
          </a:xfrm>
          <a:prstGeom prst="rect">
            <a:avLst/>
          </a:prstGeom>
          <a:ln>
            <a:solidFill>
              <a:schemeClr val="tx1"/>
            </a:solidFill>
          </a:ln>
        </p:spPr>
      </p:pic>
    </p:spTree>
    <p:extLst>
      <p:ext uri="{BB962C8B-B14F-4D97-AF65-F5344CB8AC3E}">
        <p14:creationId xmlns:p14="http://schemas.microsoft.com/office/powerpoint/2010/main" val="1540811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7993DF-A473-FEEF-ED50-DD59086E8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911" y="76693"/>
            <a:ext cx="4768175" cy="2309384"/>
          </a:xfrm>
          <a:prstGeom prst="rect">
            <a:avLst/>
          </a:prstGeom>
          <a:ln>
            <a:solidFill>
              <a:schemeClr val="tx1"/>
            </a:solidFill>
          </a:ln>
        </p:spPr>
      </p:pic>
      <p:sp>
        <p:nvSpPr>
          <p:cNvPr id="4" name="TextBox 3">
            <a:extLst>
              <a:ext uri="{FF2B5EF4-FFF2-40B4-BE49-F238E27FC236}">
                <a16:creationId xmlns:a16="http://schemas.microsoft.com/office/drawing/2014/main" id="{C8FAAE3E-801F-0596-4F25-22D2215C7A53}"/>
              </a:ext>
            </a:extLst>
          </p:cNvPr>
          <p:cNvSpPr txBox="1"/>
          <p:nvPr/>
        </p:nvSpPr>
        <p:spPr>
          <a:xfrm>
            <a:off x="161363" y="2440599"/>
            <a:ext cx="11869270" cy="1754326"/>
          </a:xfrm>
          <a:prstGeom prst="rect">
            <a:avLst/>
          </a:prstGeom>
          <a:noFill/>
        </p:spPr>
        <p:txBody>
          <a:bodyPr wrap="square" rtlCol="0">
            <a:spAutoFit/>
          </a:bodyPr>
          <a:lstStyle/>
          <a:p>
            <a:r>
              <a:rPr lang="en-IN" dirty="0"/>
              <a:t>[2] Another practice is to choose features that might take unusually large or small values in the event of an anomaly. </a:t>
            </a:r>
          </a:p>
          <a:p>
            <a:endParaRPr lang="en-IN" dirty="0"/>
          </a:p>
          <a:p>
            <a:r>
              <a:rPr lang="en-IN" b="1" dirty="0"/>
              <a:t>Error Analysis for Anomaly Detection</a:t>
            </a:r>
          </a:p>
          <a:p>
            <a:r>
              <a:rPr lang="en-IN" dirty="0"/>
              <a:t>After transforming the features and fitting the model, if the model does not perform well, we can also carry out error analysis as follows: Adding new features that represent the anomaly in case it is missed or not captured in the current training set. These could be new features or feature interactions.</a:t>
            </a:r>
          </a:p>
        </p:txBody>
      </p:sp>
      <p:pic>
        <p:nvPicPr>
          <p:cNvPr id="6" name="Picture 5">
            <a:extLst>
              <a:ext uri="{FF2B5EF4-FFF2-40B4-BE49-F238E27FC236}">
                <a16:creationId xmlns:a16="http://schemas.microsoft.com/office/drawing/2014/main" id="{FB166C0A-B5A6-840B-68DF-11201BCA9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516" y="4194926"/>
            <a:ext cx="4709421" cy="2548346"/>
          </a:xfrm>
          <a:prstGeom prst="rect">
            <a:avLst/>
          </a:prstGeom>
          <a:ln>
            <a:solidFill>
              <a:schemeClr val="tx1"/>
            </a:solidFill>
          </a:ln>
        </p:spPr>
      </p:pic>
      <p:pic>
        <p:nvPicPr>
          <p:cNvPr id="8" name="Picture 7">
            <a:extLst>
              <a:ext uri="{FF2B5EF4-FFF2-40B4-BE49-F238E27FC236}">
                <a16:creationId xmlns:a16="http://schemas.microsoft.com/office/drawing/2014/main" id="{ED054C03-5AD9-5D26-3954-4BF4012773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76699"/>
            <a:ext cx="5086484" cy="2566574"/>
          </a:xfrm>
          <a:prstGeom prst="rect">
            <a:avLst/>
          </a:prstGeom>
          <a:ln>
            <a:solidFill>
              <a:schemeClr val="tx1"/>
            </a:solidFill>
          </a:ln>
        </p:spPr>
      </p:pic>
    </p:spTree>
    <p:extLst>
      <p:ext uri="{BB962C8B-B14F-4D97-AF65-F5344CB8AC3E}">
        <p14:creationId xmlns:p14="http://schemas.microsoft.com/office/powerpoint/2010/main" val="244919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BBDBD2-4B6B-AA91-5DF9-B0EEB24DB4E9}"/>
              </a:ext>
            </a:extLst>
          </p:cNvPr>
          <p:cNvSpPr txBox="1"/>
          <p:nvPr/>
        </p:nvSpPr>
        <p:spPr>
          <a:xfrm>
            <a:off x="170330" y="215152"/>
            <a:ext cx="11869269" cy="6217087"/>
          </a:xfrm>
          <a:prstGeom prst="rect">
            <a:avLst/>
          </a:prstGeom>
          <a:noFill/>
        </p:spPr>
        <p:txBody>
          <a:bodyPr wrap="square" rtlCol="0">
            <a:spAutoFit/>
          </a:bodyPr>
          <a:lstStyle/>
          <a:p>
            <a:pPr algn="just"/>
            <a:r>
              <a:rPr lang="en-US" sz="2000" b="1" dirty="0"/>
              <a:t>Clustering</a:t>
            </a:r>
          </a:p>
          <a:p>
            <a:pPr algn="just"/>
            <a:endParaRPr lang="en-US" dirty="0"/>
          </a:p>
          <a:p>
            <a:pPr algn="just"/>
            <a:r>
              <a:rPr lang="en-US" dirty="0"/>
              <a:t>In supervised learning, the data set includes an input X, as well as a target output Y, and the goal of the learning algorithm is to find a decision boundary to classify the data based on the target. In contrast, in unsupervised learning, we just have the input X, without the target label Y. Since we do not have the target label, we are not able to tell the algorithm the right answer that it needs to predict. Instead, we ask the algorithm to find some interesting structure about the data.</a:t>
            </a:r>
          </a:p>
          <a:p>
            <a:pPr algn="just"/>
            <a:endParaRPr lang="en-US" dirty="0"/>
          </a:p>
          <a:p>
            <a:pPr algn="just"/>
            <a:r>
              <a:rPr lang="en-US" dirty="0"/>
              <a:t>A clustering algorithm looks at training data and finds data points that are related or similar to each other. Thus, clustering algorithms look for 1 particular type of structure in the data – grouping of similar data points.</a:t>
            </a:r>
          </a:p>
          <a:p>
            <a:pPr algn="just"/>
            <a:endParaRPr lang="en-US" dirty="0"/>
          </a:p>
          <a:p>
            <a:pPr algn="just"/>
            <a:r>
              <a:rPr lang="en-US" dirty="0"/>
              <a:t>Applications of clustering: grouping of news articles, DNA analysis, Market Segmentation, Astronomical data analysis (grouping bodies of space together for analysis)</a:t>
            </a:r>
          </a:p>
          <a:p>
            <a:pPr algn="just"/>
            <a:endParaRPr lang="en-US" dirty="0"/>
          </a:p>
          <a:p>
            <a:pPr algn="just"/>
            <a:r>
              <a:rPr lang="en-US" b="1" dirty="0"/>
              <a:t>K-Means Clustering</a:t>
            </a:r>
          </a:p>
          <a:p>
            <a:pPr marL="285750" indent="-285750" algn="just">
              <a:buFontTx/>
              <a:buChar char="-"/>
            </a:pPr>
            <a:r>
              <a:rPr lang="en-US" dirty="0"/>
              <a:t>This is the most commonly used clustering algorithm</a:t>
            </a:r>
          </a:p>
          <a:p>
            <a:pPr marL="285750" indent="-285750" algn="just">
              <a:buFontTx/>
              <a:buChar char="-"/>
            </a:pPr>
            <a:r>
              <a:rPr lang="en-US" dirty="0"/>
              <a:t>Given a set of data points and the number of clusters that the data points need to be grouped into:</a:t>
            </a:r>
          </a:p>
          <a:p>
            <a:pPr marL="742950" lvl="1" indent="-285750" algn="just">
              <a:buFontTx/>
              <a:buChar char="-"/>
            </a:pPr>
            <a:r>
              <a:rPr lang="en-US" dirty="0"/>
              <a:t>First K-Means will take a random guess at what might be the centers of the K clusters that have been asked to find</a:t>
            </a:r>
          </a:p>
          <a:p>
            <a:pPr marL="742950" lvl="1" indent="-285750" algn="just">
              <a:buFontTx/>
              <a:buChar char="-"/>
            </a:pPr>
            <a:r>
              <a:rPr lang="en-US" dirty="0"/>
              <a:t>These random initial guess might not be particularly good guesses. These guesses optionally could be outside of the training set.</a:t>
            </a:r>
          </a:p>
          <a:p>
            <a:pPr marL="742950" lvl="1" indent="-285750" algn="just">
              <a:buFontTx/>
              <a:buChar char="-"/>
            </a:pPr>
            <a:r>
              <a:rPr lang="en-US" dirty="0"/>
              <a:t>K-Means will then repeatedly do 2 different things:</a:t>
            </a:r>
          </a:p>
          <a:p>
            <a:pPr marL="1200150" lvl="2" indent="-285750" algn="just">
              <a:buFontTx/>
              <a:buChar char="-"/>
            </a:pPr>
            <a:r>
              <a:rPr lang="en-US" dirty="0"/>
              <a:t>Assign points to cluster centroid</a:t>
            </a:r>
          </a:p>
          <a:p>
            <a:pPr marL="1200150" lvl="2" indent="-285750" algn="just">
              <a:buFontTx/>
              <a:buChar char="-"/>
            </a:pPr>
            <a:r>
              <a:rPr lang="en-US" dirty="0"/>
              <a:t>Move cluster centroid</a:t>
            </a:r>
          </a:p>
        </p:txBody>
      </p:sp>
    </p:spTree>
    <p:extLst>
      <p:ext uri="{BB962C8B-B14F-4D97-AF65-F5344CB8AC3E}">
        <p14:creationId xmlns:p14="http://schemas.microsoft.com/office/powerpoint/2010/main" val="1767934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528601-322F-6B86-9CE5-E985344E3FCA}"/>
              </a:ext>
            </a:extLst>
          </p:cNvPr>
          <p:cNvSpPr txBox="1"/>
          <p:nvPr/>
        </p:nvSpPr>
        <p:spPr>
          <a:xfrm>
            <a:off x="116540" y="178404"/>
            <a:ext cx="12003741" cy="1477328"/>
          </a:xfrm>
          <a:prstGeom prst="rect">
            <a:avLst/>
          </a:prstGeom>
          <a:noFill/>
        </p:spPr>
        <p:txBody>
          <a:bodyPr wrap="square">
            <a:spAutoFit/>
          </a:bodyPr>
          <a:lstStyle/>
          <a:p>
            <a:r>
              <a:rPr lang="en-IN" b="1" dirty="0"/>
              <a:t>Anomaly Detection vs Supervised Learning</a:t>
            </a:r>
          </a:p>
          <a:p>
            <a:endParaRPr lang="en-IN" b="1" dirty="0"/>
          </a:p>
          <a:p>
            <a:r>
              <a:rPr lang="en-IN" dirty="0"/>
              <a:t>Anomaly detection tried to find brand new positive examples that may be unlike the data seen before, whereas supervised learning looks at positive examples, and tried to decide if future examples are similar to the positive examples that have been seen.</a:t>
            </a:r>
          </a:p>
        </p:txBody>
      </p:sp>
      <p:pic>
        <p:nvPicPr>
          <p:cNvPr id="7" name="Picture 6">
            <a:extLst>
              <a:ext uri="{FF2B5EF4-FFF2-40B4-BE49-F238E27FC236}">
                <a16:creationId xmlns:a16="http://schemas.microsoft.com/office/drawing/2014/main" id="{43F1D4C6-4793-F4EA-2FD5-BEB6F94E6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53" y="1655732"/>
            <a:ext cx="5327337" cy="2656290"/>
          </a:xfrm>
          <a:prstGeom prst="rect">
            <a:avLst/>
          </a:prstGeom>
          <a:ln>
            <a:solidFill>
              <a:schemeClr val="tx1"/>
            </a:solidFill>
          </a:ln>
        </p:spPr>
      </p:pic>
      <p:pic>
        <p:nvPicPr>
          <p:cNvPr id="9" name="Picture 8">
            <a:extLst>
              <a:ext uri="{FF2B5EF4-FFF2-40B4-BE49-F238E27FC236}">
                <a16:creationId xmlns:a16="http://schemas.microsoft.com/office/drawing/2014/main" id="{F06CF62B-754A-2858-7595-5861A1B8AB15}"/>
              </a:ext>
            </a:extLst>
          </p:cNvPr>
          <p:cNvPicPr>
            <a:picLocks noChangeAspect="1"/>
          </p:cNvPicPr>
          <p:nvPr/>
        </p:nvPicPr>
        <p:blipFill>
          <a:blip r:embed="rId3">
            <a:extLst>
              <a:ext uri="{28A0092B-C50C-407E-A947-70E740481C1C}">
                <a14:useLocalDpi xmlns:a14="http://schemas.microsoft.com/office/drawing/2010/main" val="0"/>
              </a:ext>
            </a:extLst>
          </a:blip>
          <a:srcRect r="2004"/>
          <a:stretch/>
        </p:blipFill>
        <p:spPr>
          <a:xfrm>
            <a:off x="5692578" y="1655732"/>
            <a:ext cx="6162038" cy="2656290"/>
          </a:xfrm>
          <a:prstGeom prst="rect">
            <a:avLst/>
          </a:prstGeom>
          <a:ln>
            <a:solidFill>
              <a:schemeClr val="tx1"/>
            </a:solidFill>
          </a:ln>
        </p:spPr>
      </p:pic>
      <p:graphicFrame>
        <p:nvGraphicFramePr>
          <p:cNvPr id="10" name="Object 9">
            <a:extLst>
              <a:ext uri="{FF2B5EF4-FFF2-40B4-BE49-F238E27FC236}">
                <a16:creationId xmlns:a16="http://schemas.microsoft.com/office/drawing/2014/main" id="{6F99B5C6-6736-291A-0616-9584376F3A82}"/>
              </a:ext>
            </a:extLst>
          </p:cNvPr>
          <p:cNvGraphicFramePr>
            <a:graphicFrameLocks noChangeAspect="1"/>
          </p:cNvGraphicFramePr>
          <p:nvPr>
            <p:extLst>
              <p:ext uri="{D42A27DB-BD31-4B8C-83A1-F6EECF244321}">
                <p14:modId xmlns:p14="http://schemas.microsoft.com/office/powerpoint/2010/main" val="2227619898"/>
              </p:ext>
            </p:extLst>
          </p:nvPr>
        </p:nvGraphicFramePr>
        <p:xfrm>
          <a:off x="4159531" y="4894730"/>
          <a:ext cx="3872937" cy="1246375"/>
        </p:xfrm>
        <a:graphic>
          <a:graphicData uri="http://schemas.openxmlformats.org/presentationml/2006/ole">
            <mc:AlternateContent xmlns:mc="http://schemas.openxmlformats.org/markup-compatibility/2006">
              <mc:Choice xmlns:v="urn:schemas-microsoft-com:vml" Requires="v">
                <p:oleObj name="Packager Shell Object" showAsIcon="1" r:id="rId4" imgW="1607851" imgH="518215" progId="Package">
                  <p:embed/>
                </p:oleObj>
              </mc:Choice>
              <mc:Fallback>
                <p:oleObj name="Packager Shell Object" showAsIcon="1" r:id="rId4" imgW="1607851" imgH="518215" progId="Package">
                  <p:embed/>
                  <p:pic>
                    <p:nvPicPr>
                      <p:cNvPr id="0" name=""/>
                      <p:cNvPicPr/>
                      <p:nvPr/>
                    </p:nvPicPr>
                    <p:blipFill>
                      <a:blip r:embed="rId5"/>
                      <a:stretch>
                        <a:fillRect/>
                      </a:stretch>
                    </p:blipFill>
                    <p:spPr>
                      <a:xfrm>
                        <a:off x="4159531" y="4894730"/>
                        <a:ext cx="3872937" cy="12463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873933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FDFAA-5EC2-3284-D1F8-07A707F856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73C2D72-0E01-66DA-7418-E4A2BD1D4DC4}"/>
              </a:ext>
            </a:extLst>
          </p:cNvPr>
          <p:cNvSpPr txBox="1"/>
          <p:nvPr/>
        </p:nvSpPr>
        <p:spPr>
          <a:xfrm>
            <a:off x="3073249" y="2367171"/>
            <a:ext cx="6045501" cy="2123658"/>
          </a:xfrm>
          <a:prstGeom prst="rect">
            <a:avLst/>
          </a:prstGeom>
          <a:noFill/>
        </p:spPr>
        <p:txBody>
          <a:bodyPr wrap="none" rtlCol="0">
            <a:spAutoFit/>
          </a:bodyPr>
          <a:lstStyle/>
          <a:p>
            <a:pPr algn="ctr"/>
            <a:r>
              <a:rPr lang="en-IN" sz="6600" dirty="0"/>
              <a:t>RECOMMENDER </a:t>
            </a:r>
          </a:p>
          <a:p>
            <a:pPr algn="ctr"/>
            <a:r>
              <a:rPr lang="en-IN" sz="6600" dirty="0"/>
              <a:t>SYSTEMS</a:t>
            </a:r>
          </a:p>
        </p:txBody>
      </p:sp>
    </p:spTree>
    <p:extLst>
      <p:ext uri="{BB962C8B-B14F-4D97-AF65-F5344CB8AC3E}">
        <p14:creationId xmlns:p14="http://schemas.microsoft.com/office/powerpoint/2010/main" val="274918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607407-F93C-0F8F-226B-7C646756B374}"/>
              </a:ext>
            </a:extLst>
          </p:cNvPr>
          <p:cNvSpPr txBox="1"/>
          <p:nvPr/>
        </p:nvSpPr>
        <p:spPr>
          <a:xfrm>
            <a:off x="71718" y="116541"/>
            <a:ext cx="7324164" cy="6463308"/>
          </a:xfrm>
          <a:prstGeom prst="rect">
            <a:avLst/>
          </a:prstGeom>
          <a:noFill/>
        </p:spPr>
        <p:txBody>
          <a:bodyPr wrap="square" rtlCol="0">
            <a:spAutoFit/>
          </a:bodyPr>
          <a:lstStyle/>
          <a:p>
            <a:r>
              <a:rPr lang="en-US" b="1" dirty="0"/>
              <a:t>COLLABORATIVE FILTERING</a:t>
            </a:r>
          </a:p>
          <a:p>
            <a:endParaRPr lang="en-US" b="1" dirty="0"/>
          </a:p>
          <a:p>
            <a:pPr marL="285750" indent="-285750">
              <a:buFontTx/>
              <a:buChar char="-"/>
            </a:pPr>
            <a:r>
              <a:rPr lang="en-IN" dirty="0"/>
              <a:t>The economic value driven by recommender systems is very large</a:t>
            </a:r>
          </a:p>
          <a:p>
            <a:pPr marL="285750" indent="-285750">
              <a:buFontTx/>
              <a:buChar char="-"/>
            </a:pPr>
            <a:r>
              <a:rPr lang="en-IN" dirty="0"/>
              <a:t>In a typical recommender system, you have some number of users and some number of items. The items are to be recommended to users based on RATINGS.</a:t>
            </a:r>
          </a:p>
          <a:p>
            <a:pPr marL="285750" indent="-285750">
              <a:buFontTx/>
              <a:buChar char="-"/>
            </a:pPr>
            <a:r>
              <a:rPr lang="en-IN" dirty="0"/>
              <a:t>Notation:</a:t>
            </a:r>
          </a:p>
          <a:p>
            <a:pPr marL="742950" lvl="1" indent="-285750">
              <a:buFontTx/>
              <a:buChar char="-"/>
            </a:pPr>
            <a:r>
              <a:rPr lang="en-IN" dirty="0"/>
              <a:t>nu = number of users</a:t>
            </a:r>
          </a:p>
          <a:p>
            <a:pPr marL="742950" lvl="1" indent="-285750">
              <a:buFontTx/>
              <a:buChar char="-"/>
            </a:pPr>
            <a:r>
              <a:rPr lang="en-IN" dirty="0"/>
              <a:t>nm = no if items</a:t>
            </a:r>
          </a:p>
          <a:p>
            <a:pPr marL="742950" lvl="1" indent="-285750">
              <a:buFontTx/>
              <a:buChar char="-"/>
            </a:pPr>
            <a:r>
              <a:rPr lang="en-IN" dirty="0"/>
              <a:t>r(</a:t>
            </a:r>
            <a:r>
              <a:rPr lang="en-IN" dirty="0" err="1"/>
              <a:t>i</a:t>
            </a:r>
            <a:r>
              <a:rPr lang="en-IN" dirty="0"/>
              <a:t>, j) = 1 if rating for an item available (binary indicator)</a:t>
            </a:r>
          </a:p>
          <a:p>
            <a:pPr marL="742950" lvl="1" indent="-285750">
              <a:buFontTx/>
              <a:buChar char="-"/>
            </a:pPr>
            <a:r>
              <a:rPr lang="en-IN" dirty="0"/>
              <a:t>y(</a:t>
            </a:r>
            <a:r>
              <a:rPr lang="en-IN" dirty="0" err="1"/>
              <a:t>i,j</a:t>
            </a:r>
            <a:r>
              <a:rPr lang="en-IN" dirty="0"/>
              <a:t>) = rating given by user j to item </a:t>
            </a:r>
            <a:r>
              <a:rPr lang="en-IN" dirty="0" err="1"/>
              <a:t>i</a:t>
            </a:r>
            <a:r>
              <a:rPr lang="en-IN" dirty="0"/>
              <a:t> (defined only if r(</a:t>
            </a:r>
            <a:r>
              <a:rPr lang="en-IN" dirty="0" err="1"/>
              <a:t>i</a:t>
            </a:r>
            <a:r>
              <a:rPr lang="en-IN" dirty="0"/>
              <a:t>, j) = 1)</a:t>
            </a:r>
          </a:p>
          <a:p>
            <a:endParaRPr lang="en-IN" dirty="0"/>
          </a:p>
          <a:p>
            <a:r>
              <a:rPr lang="en-IN" dirty="0"/>
              <a:t>One of the ideas of recommender systems is to predict items not rated. This can then help decide if the item can be recommended or not. </a:t>
            </a:r>
          </a:p>
          <a:p>
            <a:endParaRPr lang="en-IN" dirty="0"/>
          </a:p>
          <a:p>
            <a:r>
              <a:rPr lang="en-IN" dirty="0"/>
              <a:t>To create a recommender system, we will first assume we have extra features available for each of the items. We will then remove these assumptions and develop the algorithm.</a:t>
            </a:r>
          </a:p>
          <a:p>
            <a:endParaRPr lang="en-IN" dirty="0"/>
          </a:p>
          <a:p>
            <a:r>
              <a:rPr lang="en-IN" b="1" dirty="0"/>
              <a:t>Part 1 – Features Available (per item)</a:t>
            </a:r>
          </a:p>
          <a:p>
            <a:endParaRPr lang="en-IN" b="1" dirty="0"/>
          </a:p>
          <a:p>
            <a:pPr marL="285750" indent="-285750">
              <a:buFontTx/>
              <a:buChar char="-"/>
            </a:pPr>
            <a:r>
              <a:rPr lang="en-IN" dirty="0"/>
              <a:t>Additional notation n will be used for tracking the number of features. </a:t>
            </a:r>
          </a:p>
          <a:p>
            <a:pPr marL="285750" indent="-285750">
              <a:buFontTx/>
              <a:buChar char="-"/>
            </a:pPr>
            <a:r>
              <a:rPr lang="en-IN" dirty="0"/>
              <a:t>Also, let x(1), … , x(n) denote the feature vector</a:t>
            </a:r>
          </a:p>
        </p:txBody>
      </p:sp>
      <p:pic>
        <p:nvPicPr>
          <p:cNvPr id="3" name="Picture 2">
            <a:extLst>
              <a:ext uri="{FF2B5EF4-FFF2-40B4-BE49-F238E27FC236}">
                <a16:creationId xmlns:a16="http://schemas.microsoft.com/office/drawing/2014/main" id="{AE2388C1-C0C2-8C2C-FEF5-4B1C2183E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882" y="1828678"/>
            <a:ext cx="4580965" cy="3039034"/>
          </a:xfrm>
          <a:prstGeom prst="rect">
            <a:avLst/>
          </a:prstGeom>
          <a:ln>
            <a:solidFill>
              <a:schemeClr val="tx1"/>
            </a:solidFill>
          </a:ln>
        </p:spPr>
      </p:pic>
    </p:spTree>
    <p:extLst>
      <p:ext uri="{BB962C8B-B14F-4D97-AF65-F5344CB8AC3E}">
        <p14:creationId xmlns:p14="http://schemas.microsoft.com/office/powerpoint/2010/main" val="423821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5F75F-8936-FFCB-612C-4527914DB18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333367-E365-79F9-67BC-4D762F482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825" y="225337"/>
            <a:ext cx="8817104" cy="2911092"/>
          </a:xfrm>
          <a:prstGeom prst="rect">
            <a:avLst/>
          </a:prstGeom>
          <a:ln>
            <a:solidFill>
              <a:schemeClr val="tx1"/>
            </a:solidFill>
          </a:ln>
        </p:spPr>
      </p:pic>
      <p:sp>
        <p:nvSpPr>
          <p:cNvPr id="4" name="TextBox 3">
            <a:extLst>
              <a:ext uri="{FF2B5EF4-FFF2-40B4-BE49-F238E27FC236}">
                <a16:creationId xmlns:a16="http://schemas.microsoft.com/office/drawing/2014/main" id="{57562A62-3088-2D34-2DA3-369592367517}"/>
              </a:ext>
            </a:extLst>
          </p:cNvPr>
          <p:cNvSpPr txBox="1"/>
          <p:nvPr/>
        </p:nvSpPr>
        <p:spPr>
          <a:xfrm>
            <a:off x="183776" y="3324380"/>
            <a:ext cx="11824447" cy="646331"/>
          </a:xfrm>
          <a:prstGeom prst="rect">
            <a:avLst/>
          </a:prstGeom>
          <a:noFill/>
        </p:spPr>
        <p:txBody>
          <a:bodyPr wrap="square" rtlCol="0">
            <a:spAutoFit/>
          </a:bodyPr>
          <a:lstStyle/>
          <a:p>
            <a:r>
              <a:rPr lang="en-US" dirty="0"/>
              <a:t>Now, in order to predict the rating for User 1, Item 3: assuming w(1) will be calculated as [5 0] and b(1) = 0, and superscript 1 indicates user 1, and x(3) indicates the feature vector 3: </a:t>
            </a:r>
            <a:endParaRPr lang="en-IN" dirty="0"/>
          </a:p>
        </p:txBody>
      </p:sp>
      <p:pic>
        <p:nvPicPr>
          <p:cNvPr id="6" name="Picture 5">
            <a:extLst>
              <a:ext uri="{FF2B5EF4-FFF2-40B4-BE49-F238E27FC236}">
                <a16:creationId xmlns:a16="http://schemas.microsoft.com/office/drawing/2014/main" id="{D32F69F4-56BF-F912-661A-53CC2A5D1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411" y="4158662"/>
            <a:ext cx="8748518" cy="1463167"/>
          </a:xfrm>
          <a:prstGeom prst="rect">
            <a:avLst/>
          </a:prstGeom>
          <a:ln>
            <a:solidFill>
              <a:schemeClr val="tx1"/>
            </a:solidFill>
          </a:ln>
        </p:spPr>
      </p:pic>
      <p:sp>
        <p:nvSpPr>
          <p:cNvPr id="7" name="TextBox 6">
            <a:extLst>
              <a:ext uri="{FF2B5EF4-FFF2-40B4-BE49-F238E27FC236}">
                <a16:creationId xmlns:a16="http://schemas.microsoft.com/office/drawing/2014/main" id="{93BEF4B0-9549-D13B-2D37-C2FBD376574E}"/>
              </a:ext>
            </a:extLst>
          </p:cNvPr>
          <p:cNvSpPr txBox="1"/>
          <p:nvPr/>
        </p:nvSpPr>
        <p:spPr>
          <a:xfrm>
            <a:off x="251012" y="5997388"/>
            <a:ext cx="11757211" cy="646331"/>
          </a:xfrm>
          <a:prstGeom prst="rect">
            <a:avLst/>
          </a:prstGeom>
          <a:noFill/>
        </p:spPr>
        <p:txBody>
          <a:bodyPr wrap="square" rtlCol="0">
            <a:spAutoFit/>
          </a:bodyPr>
          <a:lstStyle/>
          <a:p>
            <a:r>
              <a:rPr lang="en-US" dirty="0"/>
              <a:t>Thus, we find w and b for each user, and use them to predict the missing rating values for user(j), movie(</a:t>
            </a:r>
            <a:r>
              <a:rPr lang="en-US" dirty="0" err="1"/>
              <a:t>i</a:t>
            </a:r>
            <a:r>
              <a:rPr lang="en-US" dirty="0"/>
              <a:t>). Basically, we are fitting a different linear regression model for each user. Thus, for each user, we have a certain w vector.</a:t>
            </a:r>
            <a:endParaRPr lang="en-IN" dirty="0"/>
          </a:p>
        </p:txBody>
      </p:sp>
    </p:spTree>
    <p:extLst>
      <p:ext uri="{BB962C8B-B14F-4D97-AF65-F5344CB8AC3E}">
        <p14:creationId xmlns:p14="http://schemas.microsoft.com/office/powerpoint/2010/main" val="3439949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28239-FC28-B170-A2AB-03AE52512B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2B765B1-FD9D-1750-3BFA-31A9E68A3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046" y="226471"/>
            <a:ext cx="5867908" cy="2568163"/>
          </a:xfrm>
          <a:prstGeom prst="rect">
            <a:avLst/>
          </a:prstGeom>
          <a:ln>
            <a:solidFill>
              <a:schemeClr val="tx1"/>
            </a:solidFill>
          </a:ln>
        </p:spPr>
      </p:pic>
      <p:sp>
        <p:nvSpPr>
          <p:cNvPr id="4" name="TextBox 3">
            <a:extLst>
              <a:ext uri="{FF2B5EF4-FFF2-40B4-BE49-F238E27FC236}">
                <a16:creationId xmlns:a16="http://schemas.microsoft.com/office/drawing/2014/main" id="{E34B7DEE-2AAB-A695-4FCC-0ACEA5313428}"/>
              </a:ext>
            </a:extLst>
          </p:cNvPr>
          <p:cNvSpPr txBox="1"/>
          <p:nvPr/>
        </p:nvSpPr>
        <p:spPr>
          <a:xfrm>
            <a:off x="134472" y="3146612"/>
            <a:ext cx="11869270" cy="1200329"/>
          </a:xfrm>
          <a:prstGeom prst="rect">
            <a:avLst/>
          </a:prstGeom>
          <a:noFill/>
        </p:spPr>
        <p:txBody>
          <a:bodyPr wrap="square" rtlCol="0">
            <a:spAutoFit/>
          </a:bodyPr>
          <a:lstStyle/>
          <a:p>
            <a:r>
              <a:rPr lang="en-US" dirty="0"/>
              <a:t>For the cost function, we are trying to minimize the squared error between the predicted rating and the actual rating for each user only for the item rated. Thus, it’s the cost function for linear regression but only considering the items rated. We can also add the regularization term. Additionally, we remove the 1/m parameter from the cost function because it is a constant in the cost function expression</a:t>
            </a:r>
            <a:endParaRPr lang="en-IN" dirty="0"/>
          </a:p>
        </p:txBody>
      </p:sp>
      <p:pic>
        <p:nvPicPr>
          <p:cNvPr id="6" name="Picture 5">
            <a:extLst>
              <a:ext uri="{FF2B5EF4-FFF2-40B4-BE49-F238E27FC236}">
                <a16:creationId xmlns:a16="http://schemas.microsoft.com/office/drawing/2014/main" id="{9D7C30B9-5E49-4C9E-57EB-68E4DD7EC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34" y="4604790"/>
            <a:ext cx="7056732" cy="1661304"/>
          </a:xfrm>
          <a:prstGeom prst="rect">
            <a:avLst/>
          </a:prstGeom>
          <a:ln>
            <a:solidFill>
              <a:schemeClr val="tx1"/>
            </a:solidFill>
          </a:ln>
        </p:spPr>
      </p:pic>
    </p:spTree>
    <p:extLst>
      <p:ext uri="{BB962C8B-B14F-4D97-AF65-F5344CB8AC3E}">
        <p14:creationId xmlns:p14="http://schemas.microsoft.com/office/powerpoint/2010/main" val="3788445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FE2CF-4B8E-2647-3CFC-6D437B12ED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F3C3AB-5F4C-EA63-172C-6DF33C1909F6}"/>
              </a:ext>
            </a:extLst>
          </p:cNvPr>
          <p:cNvSpPr txBox="1"/>
          <p:nvPr/>
        </p:nvSpPr>
        <p:spPr>
          <a:xfrm>
            <a:off x="85164" y="125506"/>
            <a:ext cx="12021671" cy="646331"/>
          </a:xfrm>
          <a:prstGeom prst="rect">
            <a:avLst/>
          </a:prstGeom>
          <a:noFill/>
        </p:spPr>
        <p:txBody>
          <a:bodyPr wrap="square" rtlCol="0">
            <a:spAutoFit/>
          </a:bodyPr>
          <a:lstStyle/>
          <a:p>
            <a:r>
              <a:rPr lang="en-US" dirty="0"/>
              <a:t>To learn the parameters for all the users, we can take the cost function of the single user and sum it for all users. Basically, we sum up the individual costs and regularization parameter term for all the users to get the total cost</a:t>
            </a:r>
            <a:endParaRPr lang="en-IN" dirty="0"/>
          </a:p>
        </p:txBody>
      </p:sp>
      <p:pic>
        <p:nvPicPr>
          <p:cNvPr id="4" name="Picture 3">
            <a:extLst>
              <a:ext uri="{FF2B5EF4-FFF2-40B4-BE49-F238E27FC236}">
                <a16:creationId xmlns:a16="http://schemas.microsoft.com/office/drawing/2014/main" id="{1922AC4D-5284-EE5B-B8B4-0283488E4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016" y="934723"/>
            <a:ext cx="8839966" cy="1653683"/>
          </a:xfrm>
          <a:prstGeom prst="rect">
            <a:avLst/>
          </a:prstGeom>
          <a:ln>
            <a:solidFill>
              <a:schemeClr val="tx1"/>
            </a:solidFill>
          </a:ln>
        </p:spPr>
      </p:pic>
      <p:sp>
        <p:nvSpPr>
          <p:cNvPr id="5" name="TextBox 4">
            <a:extLst>
              <a:ext uri="{FF2B5EF4-FFF2-40B4-BE49-F238E27FC236}">
                <a16:creationId xmlns:a16="http://schemas.microsoft.com/office/drawing/2014/main" id="{E3A6BCF9-253C-1BCA-3A3E-879CCD4BE564}"/>
              </a:ext>
            </a:extLst>
          </p:cNvPr>
          <p:cNvSpPr txBox="1"/>
          <p:nvPr/>
        </p:nvSpPr>
        <p:spPr>
          <a:xfrm>
            <a:off x="85164" y="2751292"/>
            <a:ext cx="12021671" cy="369332"/>
          </a:xfrm>
          <a:prstGeom prst="rect">
            <a:avLst/>
          </a:prstGeom>
          <a:noFill/>
        </p:spPr>
        <p:txBody>
          <a:bodyPr wrap="square" rtlCol="0">
            <a:spAutoFit/>
          </a:bodyPr>
          <a:lstStyle/>
          <a:p>
            <a:r>
              <a:rPr lang="en-US" dirty="0"/>
              <a:t>We can now apply gradient descent to find a good set of parameters for predicting the ratings of all the users.</a:t>
            </a:r>
            <a:endParaRPr lang="en-IN" dirty="0"/>
          </a:p>
        </p:txBody>
      </p:sp>
      <p:sp>
        <p:nvSpPr>
          <p:cNvPr id="7" name="TextBox 6">
            <a:extLst>
              <a:ext uri="{FF2B5EF4-FFF2-40B4-BE49-F238E27FC236}">
                <a16:creationId xmlns:a16="http://schemas.microsoft.com/office/drawing/2014/main" id="{8D995360-CEE8-D4EB-E31E-A12B2E85E336}"/>
              </a:ext>
            </a:extLst>
          </p:cNvPr>
          <p:cNvSpPr txBox="1"/>
          <p:nvPr/>
        </p:nvSpPr>
        <p:spPr>
          <a:xfrm>
            <a:off x="85165" y="3283510"/>
            <a:ext cx="12021670" cy="3416320"/>
          </a:xfrm>
          <a:prstGeom prst="rect">
            <a:avLst/>
          </a:prstGeom>
          <a:noFill/>
        </p:spPr>
        <p:txBody>
          <a:bodyPr wrap="square">
            <a:spAutoFit/>
          </a:bodyPr>
          <a:lstStyle/>
          <a:p>
            <a:r>
              <a:rPr lang="en-IN" b="1" dirty="0"/>
              <a:t>Part 2 – Features Not Available</a:t>
            </a:r>
          </a:p>
          <a:p>
            <a:endParaRPr lang="en-IN" b="1" dirty="0"/>
          </a:p>
          <a:p>
            <a:r>
              <a:rPr lang="en-IN" dirty="0"/>
              <a:t>In this case, we first learn how to come up with features x(1), … , x(n).</a:t>
            </a:r>
          </a:p>
          <a:p>
            <a:endParaRPr lang="en-IN" dirty="0"/>
          </a:p>
          <a:p>
            <a:r>
              <a:rPr lang="en-IN" dirty="0"/>
              <a:t>Since we have ratings from each user, we estimate the features using the ratings. The logic is to estimate the feature vector such that multiplying it by w and adding b will lead to the rating of the user for which the rating is available. Basically, in this case, we take advantage of the ratings already available to estimate the feature vector in such a way that given w, b for the item already rated by the user, it will lead to the rating already available. </a:t>
            </a:r>
          </a:p>
          <a:p>
            <a:endParaRPr lang="en-IN" dirty="0"/>
          </a:p>
          <a:p>
            <a:r>
              <a:rPr lang="en-IN" dirty="0"/>
              <a:t>The complete cost function will:</a:t>
            </a:r>
          </a:p>
          <a:p>
            <a:pPr marL="342900" indent="-342900">
              <a:buAutoNum type="arabicPeriod"/>
            </a:pPr>
            <a:r>
              <a:rPr lang="en-IN" dirty="0"/>
              <a:t>Estimate features based on the ratings available</a:t>
            </a:r>
          </a:p>
          <a:p>
            <a:pPr marL="342900" indent="-342900">
              <a:buAutoNum type="arabicPeriod"/>
            </a:pPr>
            <a:r>
              <a:rPr lang="en-IN" dirty="0"/>
              <a:t>Predict ratings for the items where rating not available (same as Part 1)</a:t>
            </a:r>
          </a:p>
        </p:txBody>
      </p:sp>
    </p:spTree>
    <p:extLst>
      <p:ext uri="{BB962C8B-B14F-4D97-AF65-F5344CB8AC3E}">
        <p14:creationId xmlns:p14="http://schemas.microsoft.com/office/powerpoint/2010/main" val="59489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8C235-5537-90EB-6A20-BE8D38F0C7F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1496A7-FCB7-C353-5E77-9E8D806EDC77}"/>
              </a:ext>
            </a:extLst>
          </p:cNvPr>
          <p:cNvSpPr txBox="1"/>
          <p:nvPr/>
        </p:nvSpPr>
        <p:spPr>
          <a:xfrm>
            <a:off x="80683" y="125506"/>
            <a:ext cx="8725081" cy="369332"/>
          </a:xfrm>
          <a:prstGeom prst="rect">
            <a:avLst/>
          </a:prstGeom>
          <a:noFill/>
        </p:spPr>
        <p:txBody>
          <a:bodyPr wrap="none" rtlCol="0">
            <a:spAutoFit/>
          </a:bodyPr>
          <a:lstStyle/>
          <a:p>
            <a:r>
              <a:rPr lang="en-US" dirty="0"/>
              <a:t>Note: the below cost function assumes we have weights and biases initialized to begin with</a:t>
            </a:r>
            <a:endParaRPr lang="en-IN" dirty="0"/>
          </a:p>
        </p:txBody>
      </p:sp>
      <p:pic>
        <p:nvPicPr>
          <p:cNvPr id="5" name="Picture 4">
            <a:extLst>
              <a:ext uri="{FF2B5EF4-FFF2-40B4-BE49-F238E27FC236}">
                <a16:creationId xmlns:a16="http://schemas.microsoft.com/office/drawing/2014/main" id="{4C44DC2C-8629-AB43-CBBA-59F4D8C78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499" y="649992"/>
            <a:ext cx="8779001" cy="4016088"/>
          </a:xfrm>
          <a:prstGeom prst="rect">
            <a:avLst/>
          </a:prstGeom>
          <a:ln>
            <a:solidFill>
              <a:schemeClr val="tx1"/>
            </a:solidFill>
          </a:ln>
        </p:spPr>
      </p:pic>
      <p:sp>
        <p:nvSpPr>
          <p:cNvPr id="6" name="TextBox 5">
            <a:extLst>
              <a:ext uri="{FF2B5EF4-FFF2-40B4-BE49-F238E27FC236}">
                <a16:creationId xmlns:a16="http://schemas.microsoft.com/office/drawing/2014/main" id="{96CD1858-6533-6B39-038A-4C5BF3EFC79A}"/>
              </a:ext>
            </a:extLst>
          </p:cNvPr>
          <p:cNvSpPr txBox="1"/>
          <p:nvPr/>
        </p:nvSpPr>
        <p:spPr>
          <a:xfrm>
            <a:off x="224118" y="5118847"/>
            <a:ext cx="11770658" cy="1200329"/>
          </a:xfrm>
          <a:prstGeom prst="rect">
            <a:avLst/>
          </a:prstGeom>
          <a:noFill/>
        </p:spPr>
        <p:txBody>
          <a:bodyPr wrap="square" rtlCol="0">
            <a:spAutoFit/>
          </a:bodyPr>
          <a:lstStyle/>
          <a:p>
            <a:r>
              <a:rPr lang="en-US" dirty="0"/>
              <a:t>In most ML algos, the features have to be externally given but for collaborative filtering, we learn the features from the given ratings.</a:t>
            </a:r>
          </a:p>
          <a:p>
            <a:endParaRPr lang="en-US" dirty="0"/>
          </a:p>
          <a:p>
            <a:r>
              <a:rPr lang="en-US" dirty="0"/>
              <a:t>Thus, for the collaborative filtering algorithm, we use a cost function that learns: w, b, and x</a:t>
            </a:r>
            <a:endParaRPr lang="en-IN" dirty="0"/>
          </a:p>
        </p:txBody>
      </p:sp>
    </p:spTree>
    <p:extLst>
      <p:ext uri="{BB962C8B-B14F-4D97-AF65-F5344CB8AC3E}">
        <p14:creationId xmlns:p14="http://schemas.microsoft.com/office/powerpoint/2010/main" val="4067815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1A327-E4AB-5692-0614-BC700FE2523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C379B20-9F08-0894-5936-9304C5D34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404" y="114323"/>
            <a:ext cx="7436391" cy="3577236"/>
          </a:xfrm>
          <a:prstGeom prst="rect">
            <a:avLst/>
          </a:prstGeom>
          <a:ln>
            <a:solidFill>
              <a:schemeClr val="tx1"/>
            </a:solidFill>
          </a:ln>
        </p:spPr>
      </p:pic>
      <p:pic>
        <p:nvPicPr>
          <p:cNvPr id="5" name="Picture 4">
            <a:extLst>
              <a:ext uri="{FF2B5EF4-FFF2-40B4-BE49-F238E27FC236}">
                <a16:creationId xmlns:a16="http://schemas.microsoft.com/office/drawing/2014/main" id="{243CDD8A-F052-BC7E-EE81-FBE40F889C3E}"/>
              </a:ext>
            </a:extLst>
          </p:cNvPr>
          <p:cNvPicPr>
            <a:picLocks noChangeAspect="1"/>
          </p:cNvPicPr>
          <p:nvPr/>
        </p:nvPicPr>
        <p:blipFill>
          <a:blip r:embed="rId3">
            <a:extLst>
              <a:ext uri="{28A0092B-C50C-407E-A947-70E740481C1C}">
                <a14:useLocalDpi xmlns:a14="http://schemas.microsoft.com/office/drawing/2010/main" val="0"/>
              </a:ext>
            </a:extLst>
          </a:blip>
          <a:srcRect l="3405" r="3284"/>
          <a:stretch/>
        </p:blipFill>
        <p:spPr>
          <a:xfrm>
            <a:off x="6015316" y="3959549"/>
            <a:ext cx="4428566" cy="2685517"/>
          </a:xfrm>
          <a:prstGeom prst="rect">
            <a:avLst/>
          </a:prstGeom>
          <a:ln>
            <a:solidFill>
              <a:schemeClr val="tx1"/>
            </a:solidFill>
          </a:ln>
        </p:spPr>
      </p:pic>
      <p:sp>
        <p:nvSpPr>
          <p:cNvPr id="6" name="TextBox 5">
            <a:extLst>
              <a:ext uri="{FF2B5EF4-FFF2-40B4-BE49-F238E27FC236}">
                <a16:creationId xmlns:a16="http://schemas.microsoft.com/office/drawing/2014/main" id="{A09EBD2E-672C-D85D-D95C-639D3826856C}"/>
              </a:ext>
            </a:extLst>
          </p:cNvPr>
          <p:cNvSpPr txBox="1"/>
          <p:nvPr/>
        </p:nvSpPr>
        <p:spPr>
          <a:xfrm>
            <a:off x="244205" y="1152402"/>
            <a:ext cx="3890682" cy="5078313"/>
          </a:xfrm>
          <a:prstGeom prst="rect">
            <a:avLst/>
          </a:prstGeom>
          <a:noFill/>
        </p:spPr>
        <p:txBody>
          <a:bodyPr wrap="square" rtlCol="0">
            <a:spAutoFit/>
          </a:bodyPr>
          <a:lstStyle/>
          <a:p>
            <a:r>
              <a:rPr lang="en-US" dirty="0"/>
              <a:t>The intuition is that we first sum over all the items (row-wise) and then sum over all the ratings for each user (column-wise), for the non-missing data available and use this information to calculate parameters w, b and x. </a:t>
            </a:r>
          </a:p>
          <a:p>
            <a:endParaRPr lang="en-US" dirty="0"/>
          </a:p>
          <a:p>
            <a:r>
              <a:rPr lang="en-US" dirty="0"/>
              <a:t>To minimize the collaborative filtering cost function, we use the gradient descent algorithm and keep track of w, b and each x feature. </a:t>
            </a:r>
          </a:p>
          <a:p>
            <a:endParaRPr lang="en-US" dirty="0"/>
          </a:p>
          <a:p>
            <a:r>
              <a:rPr lang="en-US" dirty="0"/>
              <a:t>Thus, collaborative filtering means we use a collaboration of all the information available from all the users and items to first guess the features of the items which in turn allows to make predictions for new/unknown users.</a:t>
            </a:r>
            <a:endParaRPr lang="en-IN" dirty="0"/>
          </a:p>
        </p:txBody>
      </p:sp>
    </p:spTree>
    <p:extLst>
      <p:ext uri="{BB962C8B-B14F-4D97-AF65-F5344CB8AC3E}">
        <p14:creationId xmlns:p14="http://schemas.microsoft.com/office/powerpoint/2010/main" val="1478849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19180-6E28-0414-89DC-B18500CC978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594C19-2B07-19AD-D7A1-D01EBE6329D5}"/>
              </a:ext>
            </a:extLst>
          </p:cNvPr>
          <p:cNvSpPr txBox="1"/>
          <p:nvPr/>
        </p:nvSpPr>
        <p:spPr>
          <a:xfrm>
            <a:off x="134471" y="161364"/>
            <a:ext cx="11940988" cy="1477328"/>
          </a:xfrm>
          <a:prstGeom prst="rect">
            <a:avLst/>
          </a:prstGeom>
          <a:noFill/>
        </p:spPr>
        <p:txBody>
          <a:bodyPr wrap="square" rtlCol="0">
            <a:spAutoFit/>
          </a:bodyPr>
          <a:lstStyle/>
          <a:p>
            <a:r>
              <a:rPr lang="en-US" b="1" dirty="0"/>
              <a:t>Collaborative Filtering for Binary Labels</a:t>
            </a:r>
          </a:p>
          <a:p>
            <a:endParaRPr lang="en-US" b="1" dirty="0"/>
          </a:p>
          <a:p>
            <a:r>
              <a:rPr lang="en-US" dirty="0"/>
              <a:t>This process of predicting binary labels is very similar to going from linear regression to logistic regression. In this case, the final predicted value is a probability score. Also, instead of using the linear function, we use the logistic (sigmoid function). We also modify the cost function from squared error to binary cross-entropy log loss.</a:t>
            </a:r>
            <a:endParaRPr lang="en-IN" dirty="0"/>
          </a:p>
        </p:txBody>
      </p:sp>
      <p:pic>
        <p:nvPicPr>
          <p:cNvPr id="4" name="Picture 3">
            <a:extLst>
              <a:ext uri="{FF2B5EF4-FFF2-40B4-BE49-F238E27FC236}">
                <a16:creationId xmlns:a16="http://schemas.microsoft.com/office/drawing/2014/main" id="{936AACE5-8A46-C53A-B3B0-B4A05EFD8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77" y="1835916"/>
            <a:ext cx="4410095" cy="2171307"/>
          </a:xfrm>
          <a:prstGeom prst="rect">
            <a:avLst/>
          </a:prstGeom>
          <a:ln>
            <a:solidFill>
              <a:schemeClr val="tx1"/>
            </a:solidFill>
          </a:ln>
        </p:spPr>
      </p:pic>
      <p:pic>
        <p:nvPicPr>
          <p:cNvPr id="6" name="Picture 5">
            <a:extLst>
              <a:ext uri="{FF2B5EF4-FFF2-40B4-BE49-F238E27FC236}">
                <a16:creationId xmlns:a16="http://schemas.microsoft.com/office/drawing/2014/main" id="{FDEF1ABD-0376-F9C0-DA53-AD8984C00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1" y="4446495"/>
            <a:ext cx="4473891" cy="2024210"/>
          </a:xfrm>
          <a:prstGeom prst="rect">
            <a:avLst/>
          </a:prstGeom>
          <a:ln>
            <a:solidFill>
              <a:schemeClr val="tx1"/>
            </a:solidFill>
          </a:ln>
        </p:spPr>
      </p:pic>
      <p:pic>
        <p:nvPicPr>
          <p:cNvPr id="8" name="Picture 7">
            <a:extLst>
              <a:ext uri="{FF2B5EF4-FFF2-40B4-BE49-F238E27FC236}">
                <a16:creationId xmlns:a16="http://schemas.microsoft.com/office/drawing/2014/main" id="{D805AB40-6A48-7FEE-D1CD-E113FC281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957" y="2375647"/>
            <a:ext cx="7169182" cy="3403054"/>
          </a:xfrm>
          <a:prstGeom prst="rect">
            <a:avLst/>
          </a:prstGeom>
          <a:ln>
            <a:solidFill>
              <a:schemeClr val="tx1"/>
            </a:solidFill>
          </a:ln>
        </p:spPr>
      </p:pic>
    </p:spTree>
    <p:extLst>
      <p:ext uri="{BB962C8B-B14F-4D97-AF65-F5344CB8AC3E}">
        <p14:creationId xmlns:p14="http://schemas.microsoft.com/office/powerpoint/2010/main" val="3294373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A45F1-00AE-A2FB-3DEE-8AA8BF277D2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6ED306-02D1-E219-B112-9F95326A8EBD}"/>
              </a:ext>
            </a:extLst>
          </p:cNvPr>
          <p:cNvSpPr txBox="1"/>
          <p:nvPr/>
        </p:nvSpPr>
        <p:spPr>
          <a:xfrm>
            <a:off x="183776" y="179293"/>
            <a:ext cx="11824447" cy="1754326"/>
          </a:xfrm>
          <a:prstGeom prst="rect">
            <a:avLst/>
          </a:prstGeom>
          <a:noFill/>
        </p:spPr>
        <p:txBody>
          <a:bodyPr wrap="square" rtlCol="0">
            <a:spAutoFit/>
          </a:bodyPr>
          <a:lstStyle/>
          <a:p>
            <a:r>
              <a:rPr lang="en-US" b="1" dirty="0"/>
              <a:t>Collaborative Filtering implementation details</a:t>
            </a:r>
          </a:p>
          <a:p>
            <a:endParaRPr lang="en-US" b="1" dirty="0"/>
          </a:p>
          <a:p>
            <a:r>
              <a:rPr lang="en-US" dirty="0"/>
              <a:t>Since the range of numbers in the training dataset can take up different values, the recommender system algorithms can run more effectively if we first carry out mean normalization. This means, we normalize the ratings to have a consistent average value. This also helps handle the cases where no items have been rated by the user, in which case the parameters </a:t>
            </a:r>
            <a:r>
              <a:rPr lang="en-US" dirty="0" err="1"/>
              <a:t>w,b</a:t>
            </a:r>
            <a:r>
              <a:rPr lang="en-US" dirty="0"/>
              <a:t> can turn out to be zero. </a:t>
            </a:r>
            <a:endParaRPr lang="en-IN" dirty="0"/>
          </a:p>
        </p:txBody>
      </p:sp>
      <p:pic>
        <p:nvPicPr>
          <p:cNvPr id="4" name="Picture 3">
            <a:extLst>
              <a:ext uri="{FF2B5EF4-FFF2-40B4-BE49-F238E27FC236}">
                <a16:creationId xmlns:a16="http://schemas.microsoft.com/office/drawing/2014/main" id="{AABC9228-4F1F-44CF-579B-C4EE2F6B2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399" y="1778774"/>
            <a:ext cx="5029201" cy="2742786"/>
          </a:xfrm>
          <a:prstGeom prst="rect">
            <a:avLst/>
          </a:prstGeom>
          <a:ln>
            <a:solidFill>
              <a:schemeClr val="tx1"/>
            </a:solidFill>
          </a:ln>
        </p:spPr>
      </p:pic>
      <p:sp>
        <p:nvSpPr>
          <p:cNvPr id="5" name="TextBox 4">
            <a:extLst>
              <a:ext uri="{FF2B5EF4-FFF2-40B4-BE49-F238E27FC236}">
                <a16:creationId xmlns:a16="http://schemas.microsoft.com/office/drawing/2014/main" id="{30FB16CA-1572-5C90-E9D8-842F4CF26B16}"/>
              </a:ext>
            </a:extLst>
          </p:cNvPr>
          <p:cNvSpPr txBox="1"/>
          <p:nvPr/>
        </p:nvSpPr>
        <p:spPr>
          <a:xfrm>
            <a:off x="183775" y="4679576"/>
            <a:ext cx="11824447" cy="2031325"/>
          </a:xfrm>
          <a:prstGeom prst="rect">
            <a:avLst/>
          </a:prstGeom>
          <a:noFill/>
        </p:spPr>
        <p:txBody>
          <a:bodyPr wrap="square" rtlCol="0">
            <a:spAutoFit/>
          </a:bodyPr>
          <a:lstStyle/>
          <a:p>
            <a:r>
              <a:rPr lang="en-US" dirty="0"/>
              <a:t>To carry out mean normalization, we take all of the ratings and transform them into a matrix format. We then compute the row-wise average (which means the average rating for each item) of just the users for which ratings are available. We then subtract the mean rating from each element in the row. We then use this matrix to train the algorithm. </a:t>
            </a:r>
          </a:p>
          <a:p>
            <a:endParaRPr lang="en-US" dirty="0"/>
          </a:p>
          <a:p>
            <a:r>
              <a:rPr lang="en-US" dirty="0"/>
              <a:t>Since we perform mean normalization during training, we also have to add back the mean during prediction to ensure we do not get a non-negative return. This way, any new users that have not given any ratings or have given very small number of ratings will be predicted to have mean as their rating (check EVE)</a:t>
            </a:r>
            <a:endParaRPr lang="en-IN" dirty="0"/>
          </a:p>
        </p:txBody>
      </p:sp>
    </p:spTree>
    <p:extLst>
      <p:ext uri="{BB962C8B-B14F-4D97-AF65-F5344CB8AC3E}">
        <p14:creationId xmlns:p14="http://schemas.microsoft.com/office/powerpoint/2010/main" val="370208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BBDBD2-4B6B-AA91-5DF9-B0EEB24DB4E9}"/>
              </a:ext>
            </a:extLst>
          </p:cNvPr>
          <p:cNvSpPr txBox="1"/>
          <p:nvPr/>
        </p:nvSpPr>
        <p:spPr>
          <a:xfrm>
            <a:off x="170330" y="215152"/>
            <a:ext cx="11869269" cy="1200329"/>
          </a:xfrm>
          <a:prstGeom prst="rect">
            <a:avLst/>
          </a:prstGeom>
          <a:noFill/>
        </p:spPr>
        <p:txBody>
          <a:bodyPr wrap="square" rtlCol="0">
            <a:spAutoFit/>
          </a:bodyPr>
          <a:lstStyle/>
          <a:p>
            <a:pPr algn="just"/>
            <a:r>
              <a:rPr lang="en-US" dirty="0"/>
              <a:t>Deep Dive:</a:t>
            </a:r>
          </a:p>
          <a:p>
            <a:pPr algn="just"/>
            <a:endParaRPr lang="en-US" dirty="0"/>
          </a:p>
          <a:p>
            <a:pPr algn="just"/>
            <a:r>
              <a:rPr lang="en-US" dirty="0"/>
              <a:t>1] Assign Points to Cluster Centroids – Each point is evaluated to check which centroid it is the closest to. The algorithm will then assign each point to the closest centroid. This way it will associate each point to one of the cluster centroid</a:t>
            </a:r>
          </a:p>
        </p:txBody>
      </p:sp>
      <p:pic>
        <p:nvPicPr>
          <p:cNvPr id="3" name="Picture 2">
            <a:extLst>
              <a:ext uri="{FF2B5EF4-FFF2-40B4-BE49-F238E27FC236}">
                <a16:creationId xmlns:a16="http://schemas.microsoft.com/office/drawing/2014/main" id="{A995F696-F421-A9C0-07BD-F89DE372C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500" y="1488141"/>
            <a:ext cx="3885147" cy="1940859"/>
          </a:xfrm>
          <a:prstGeom prst="rect">
            <a:avLst/>
          </a:prstGeom>
          <a:ln>
            <a:solidFill>
              <a:schemeClr val="tx1"/>
            </a:solidFill>
          </a:ln>
        </p:spPr>
      </p:pic>
      <p:sp>
        <p:nvSpPr>
          <p:cNvPr id="6" name="TextBox 5">
            <a:extLst>
              <a:ext uri="{FF2B5EF4-FFF2-40B4-BE49-F238E27FC236}">
                <a16:creationId xmlns:a16="http://schemas.microsoft.com/office/drawing/2014/main" id="{C2E3523A-3F12-484A-94F0-DB5210185A9B}"/>
              </a:ext>
            </a:extLst>
          </p:cNvPr>
          <p:cNvSpPr txBox="1"/>
          <p:nvPr/>
        </p:nvSpPr>
        <p:spPr>
          <a:xfrm>
            <a:off x="170330" y="3595154"/>
            <a:ext cx="11869268" cy="646331"/>
          </a:xfrm>
          <a:prstGeom prst="rect">
            <a:avLst/>
          </a:prstGeom>
          <a:noFill/>
        </p:spPr>
        <p:txBody>
          <a:bodyPr wrap="square">
            <a:spAutoFit/>
          </a:bodyPr>
          <a:lstStyle/>
          <a:p>
            <a:pPr algn="just"/>
            <a:r>
              <a:rPr lang="en-US" dirty="0"/>
              <a:t>2] Move Cluster Centroid – Then take all of the points associated with the 1</a:t>
            </a:r>
            <a:r>
              <a:rPr lang="en-US" baseline="30000" dirty="0"/>
              <a:t>st</a:t>
            </a:r>
            <a:r>
              <a:rPr lang="en-US" dirty="0"/>
              <a:t> cluster and take their average. This average becomes the new cluster centroid. The same is done for the other clusters.</a:t>
            </a:r>
          </a:p>
        </p:txBody>
      </p:sp>
      <p:pic>
        <p:nvPicPr>
          <p:cNvPr id="8" name="Picture 7">
            <a:extLst>
              <a:ext uri="{FF2B5EF4-FFF2-40B4-BE49-F238E27FC236}">
                <a16:creationId xmlns:a16="http://schemas.microsoft.com/office/drawing/2014/main" id="{02060FDD-0678-4F7A-918A-44E2E9840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573" y="4444317"/>
            <a:ext cx="4040999" cy="1976841"/>
          </a:xfrm>
          <a:prstGeom prst="rect">
            <a:avLst/>
          </a:prstGeom>
          <a:ln>
            <a:solidFill>
              <a:schemeClr val="tx1"/>
            </a:solidFill>
          </a:ln>
        </p:spPr>
      </p:pic>
    </p:spTree>
    <p:extLst>
      <p:ext uri="{BB962C8B-B14F-4D97-AF65-F5344CB8AC3E}">
        <p14:creationId xmlns:p14="http://schemas.microsoft.com/office/powerpoint/2010/main" val="3948576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A4F7C-13EF-84D9-9241-C3FC173CE06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F2382A8-693D-DFF0-4DFC-B5397A79AEDB}"/>
              </a:ext>
            </a:extLst>
          </p:cNvPr>
          <p:cNvPicPr>
            <a:picLocks noChangeAspect="1"/>
          </p:cNvPicPr>
          <p:nvPr/>
        </p:nvPicPr>
        <p:blipFill>
          <a:blip r:embed="rId2">
            <a:extLst>
              <a:ext uri="{28A0092B-C50C-407E-A947-70E740481C1C}">
                <a14:useLocalDpi xmlns:a14="http://schemas.microsoft.com/office/drawing/2010/main" val="0"/>
              </a:ext>
            </a:extLst>
          </a:blip>
          <a:srcRect l="1902" r="4731"/>
          <a:stretch/>
        </p:blipFill>
        <p:spPr>
          <a:xfrm>
            <a:off x="2781299" y="121712"/>
            <a:ext cx="6629400" cy="3659855"/>
          </a:xfrm>
          <a:prstGeom prst="rect">
            <a:avLst/>
          </a:prstGeom>
          <a:ln>
            <a:solidFill>
              <a:schemeClr val="tx1"/>
            </a:solidFill>
          </a:ln>
        </p:spPr>
      </p:pic>
      <p:sp>
        <p:nvSpPr>
          <p:cNvPr id="4" name="TextBox 3">
            <a:extLst>
              <a:ext uri="{FF2B5EF4-FFF2-40B4-BE49-F238E27FC236}">
                <a16:creationId xmlns:a16="http://schemas.microsoft.com/office/drawing/2014/main" id="{275AE36F-8D41-10C3-2386-55759F2FD52C}"/>
              </a:ext>
            </a:extLst>
          </p:cNvPr>
          <p:cNvSpPr txBox="1"/>
          <p:nvPr/>
        </p:nvSpPr>
        <p:spPr>
          <a:xfrm>
            <a:off x="192740" y="3845859"/>
            <a:ext cx="11806517" cy="2862322"/>
          </a:xfrm>
          <a:prstGeom prst="rect">
            <a:avLst/>
          </a:prstGeom>
          <a:noFill/>
        </p:spPr>
        <p:txBody>
          <a:bodyPr wrap="square" rtlCol="0">
            <a:spAutoFit/>
          </a:bodyPr>
          <a:lstStyle/>
          <a:p>
            <a:r>
              <a:rPr lang="en-US" dirty="0"/>
              <a:t>Sometimes, normalizing the columns instead of the rows can also be helpful, but this choice depends on the application – this works for use cases where there is a brand new item that no one has rated yet. Thus, mean normalization has 2 benefits:</a:t>
            </a:r>
          </a:p>
          <a:p>
            <a:pPr marL="342900" indent="-342900">
              <a:buAutoNum type="arabicPeriod"/>
            </a:pPr>
            <a:r>
              <a:rPr lang="en-US" dirty="0"/>
              <a:t>It makes the algorithm run faster</a:t>
            </a:r>
          </a:p>
          <a:p>
            <a:pPr marL="342900" indent="-342900">
              <a:buAutoNum type="arabicPeriod"/>
            </a:pPr>
            <a:r>
              <a:rPr lang="en-US" dirty="0"/>
              <a:t>Makes reasonable predictions for new users/items</a:t>
            </a:r>
          </a:p>
          <a:p>
            <a:pPr marL="342900" indent="-342900">
              <a:buAutoNum type="arabicPeriod"/>
            </a:pPr>
            <a:endParaRPr lang="en-US" dirty="0"/>
          </a:p>
          <a:p>
            <a:r>
              <a:rPr lang="en-US" b="1" dirty="0"/>
              <a:t>Finding Related Items</a:t>
            </a:r>
          </a:p>
          <a:p>
            <a:endParaRPr lang="en-US" dirty="0"/>
          </a:p>
          <a:p>
            <a:r>
              <a:rPr lang="en-US" dirty="0"/>
              <a:t>The collaborative filtering algorithm has a nice way in-built to find related items. The learned features, though not easy to interpret, do provide some information on the items and ratings. Thus, if we find features for items similar to each other, we can group them together by finding the squared-distance between the features and choosing the top-k similar features</a:t>
            </a:r>
            <a:endParaRPr lang="en-IN" dirty="0"/>
          </a:p>
        </p:txBody>
      </p:sp>
    </p:spTree>
    <p:extLst>
      <p:ext uri="{BB962C8B-B14F-4D97-AF65-F5344CB8AC3E}">
        <p14:creationId xmlns:p14="http://schemas.microsoft.com/office/powerpoint/2010/main" val="1299720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4942D-2C68-D2E9-0320-C2BD72EE625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0234EAA-D79B-7191-EAAB-F172EEC59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53" y="74592"/>
            <a:ext cx="5960105" cy="2865970"/>
          </a:xfrm>
          <a:prstGeom prst="rect">
            <a:avLst/>
          </a:prstGeom>
          <a:ln>
            <a:solidFill>
              <a:schemeClr val="tx1"/>
            </a:solidFill>
          </a:ln>
        </p:spPr>
      </p:pic>
      <p:pic>
        <p:nvPicPr>
          <p:cNvPr id="5" name="Picture 4">
            <a:extLst>
              <a:ext uri="{FF2B5EF4-FFF2-40B4-BE49-F238E27FC236}">
                <a16:creationId xmlns:a16="http://schemas.microsoft.com/office/drawing/2014/main" id="{52632E09-B5B5-A97B-B3B4-D2EBDEED5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5" y="3008781"/>
            <a:ext cx="6342866" cy="3774627"/>
          </a:xfrm>
          <a:prstGeom prst="rect">
            <a:avLst/>
          </a:prstGeom>
          <a:ln>
            <a:solidFill>
              <a:schemeClr val="tx1"/>
            </a:solidFill>
          </a:ln>
        </p:spPr>
      </p:pic>
      <p:sp>
        <p:nvSpPr>
          <p:cNvPr id="6" name="TextBox 5">
            <a:extLst>
              <a:ext uri="{FF2B5EF4-FFF2-40B4-BE49-F238E27FC236}">
                <a16:creationId xmlns:a16="http://schemas.microsoft.com/office/drawing/2014/main" id="{9130C76C-CC1B-5DB9-843A-2849A09258C0}"/>
              </a:ext>
            </a:extLst>
          </p:cNvPr>
          <p:cNvSpPr txBox="1"/>
          <p:nvPr/>
        </p:nvSpPr>
        <p:spPr>
          <a:xfrm>
            <a:off x="6696635" y="1418113"/>
            <a:ext cx="5432612" cy="3970318"/>
          </a:xfrm>
          <a:prstGeom prst="rect">
            <a:avLst/>
          </a:prstGeom>
          <a:noFill/>
        </p:spPr>
        <p:txBody>
          <a:bodyPr wrap="square" rtlCol="0">
            <a:spAutoFit/>
          </a:bodyPr>
          <a:lstStyle/>
          <a:p>
            <a:r>
              <a:rPr lang="en-IN" dirty="0"/>
              <a:t>Note – we calculate the horizontal/row-wise squared distances to find out similar features.</a:t>
            </a:r>
          </a:p>
          <a:p>
            <a:endParaRPr lang="en-IN" dirty="0"/>
          </a:p>
          <a:p>
            <a:endParaRPr lang="en-IN" dirty="0"/>
          </a:p>
          <a:p>
            <a:r>
              <a:rPr lang="en-IN" b="1" dirty="0"/>
              <a:t>Limitations of Collaborative Filtering</a:t>
            </a:r>
          </a:p>
          <a:p>
            <a:endParaRPr lang="en-IN" b="1" dirty="0"/>
          </a:p>
          <a:p>
            <a:pPr marL="285750" indent="-285750">
              <a:buFontTx/>
              <a:buChar char="-"/>
            </a:pPr>
            <a:r>
              <a:rPr lang="en-IN" dirty="0"/>
              <a:t>It is not very good at a cold start problem – new items or very few ranked items. Even though mean normalization ties to solve this, it is still a limitation.</a:t>
            </a:r>
          </a:p>
          <a:p>
            <a:pPr marL="285750" indent="-285750">
              <a:buFontTx/>
              <a:buChar char="-"/>
            </a:pPr>
            <a:r>
              <a:rPr lang="en-IN" dirty="0"/>
              <a:t>It does not provide a natural way to give additional information about items or users – there are many other features that can be calculated or derived from the existing training data. To solve this, we use content based filtering.</a:t>
            </a:r>
          </a:p>
        </p:txBody>
      </p:sp>
    </p:spTree>
    <p:extLst>
      <p:ext uri="{BB962C8B-B14F-4D97-AF65-F5344CB8AC3E}">
        <p14:creationId xmlns:p14="http://schemas.microsoft.com/office/powerpoint/2010/main" val="1372824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5CA56-D170-6D8E-0E8D-9A004F2447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85C1981-78A1-C5D5-B9D4-A10671B34244}"/>
              </a:ext>
            </a:extLst>
          </p:cNvPr>
          <p:cNvSpPr txBox="1"/>
          <p:nvPr/>
        </p:nvSpPr>
        <p:spPr>
          <a:xfrm>
            <a:off x="134470" y="161365"/>
            <a:ext cx="5191934" cy="369332"/>
          </a:xfrm>
          <a:prstGeom prst="rect">
            <a:avLst/>
          </a:prstGeom>
          <a:noFill/>
        </p:spPr>
        <p:txBody>
          <a:bodyPr wrap="none" rtlCol="0">
            <a:spAutoFit/>
          </a:bodyPr>
          <a:lstStyle/>
          <a:p>
            <a:r>
              <a:rPr lang="en-IN" b="1" dirty="0"/>
              <a:t>TensorFlow Implementation  - Collaborative Filtering</a:t>
            </a:r>
          </a:p>
        </p:txBody>
      </p:sp>
      <p:sp>
        <p:nvSpPr>
          <p:cNvPr id="3" name="TextBox 2">
            <a:extLst>
              <a:ext uri="{FF2B5EF4-FFF2-40B4-BE49-F238E27FC236}">
                <a16:creationId xmlns:a16="http://schemas.microsoft.com/office/drawing/2014/main" id="{A597804E-6EBC-50C5-9B51-9414C3AE02CB}"/>
              </a:ext>
            </a:extLst>
          </p:cNvPr>
          <p:cNvSpPr txBox="1"/>
          <p:nvPr/>
        </p:nvSpPr>
        <p:spPr>
          <a:xfrm>
            <a:off x="6176682" y="1175718"/>
            <a:ext cx="5827058" cy="1200329"/>
          </a:xfrm>
          <a:prstGeom prst="rect">
            <a:avLst/>
          </a:prstGeom>
          <a:noFill/>
        </p:spPr>
        <p:txBody>
          <a:bodyPr wrap="square" rtlCol="0">
            <a:spAutoFit/>
          </a:bodyPr>
          <a:lstStyle/>
          <a:p>
            <a:r>
              <a:rPr lang="en-IN" dirty="0"/>
              <a:t>The advantage of TF is that it automatically figures out the derivative for the cost function. It also saves the sequence of operations related to finding the derivate (in the example below, steps are saved in the tape variable)</a:t>
            </a:r>
          </a:p>
        </p:txBody>
      </p:sp>
      <p:sp>
        <p:nvSpPr>
          <p:cNvPr id="4" name="TextBox 3">
            <a:extLst>
              <a:ext uri="{FF2B5EF4-FFF2-40B4-BE49-F238E27FC236}">
                <a16:creationId xmlns:a16="http://schemas.microsoft.com/office/drawing/2014/main" id="{EBFE3D91-F1F7-6CDA-26EE-C5F87E91106A}"/>
              </a:ext>
            </a:extLst>
          </p:cNvPr>
          <p:cNvSpPr txBox="1"/>
          <p:nvPr/>
        </p:nvSpPr>
        <p:spPr>
          <a:xfrm>
            <a:off x="6176682" y="4827537"/>
            <a:ext cx="5827058" cy="1477328"/>
          </a:xfrm>
          <a:prstGeom prst="rect">
            <a:avLst/>
          </a:prstGeom>
          <a:noFill/>
        </p:spPr>
        <p:txBody>
          <a:bodyPr wrap="square" rtlCol="0">
            <a:spAutoFit/>
          </a:bodyPr>
          <a:lstStyle/>
          <a:p>
            <a:r>
              <a:rPr lang="en-IN" dirty="0"/>
              <a:t>For implementing collaborative filtering, all we need to do is figure out the cost function (</a:t>
            </a:r>
            <a:r>
              <a:rPr lang="en-IN" dirty="0" err="1"/>
              <a:t>cofiCostFunc</a:t>
            </a:r>
            <a:r>
              <a:rPr lang="en-IN" dirty="0"/>
              <a:t> in the snapshot) and provide its parameters in the gradient tape loop. The rest of the code is templatized. We can also update the optimizer to the ADAM optimizer. </a:t>
            </a:r>
          </a:p>
        </p:txBody>
      </p:sp>
      <p:pic>
        <p:nvPicPr>
          <p:cNvPr id="6" name="Picture 5">
            <a:extLst>
              <a:ext uri="{FF2B5EF4-FFF2-40B4-BE49-F238E27FC236}">
                <a16:creationId xmlns:a16="http://schemas.microsoft.com/office/drawing/2014/main" id="{6C20C74B-AA6D-B802-5A96-CC5A0015A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2" y="795135"/>
            <a:ext cx="5646346" cy="2857966"/>
          </a:xfrm>
          <a:prstGeom prst="rect">
            <a:avLst/>
          </a:prstGeom>
          <a:ln>
            <a:solidFill>
              <a:schemeClr val="tx1"/>
            </a:solidFill>
          </a:ln>
        </p:spPr>
      </p:pic>
      <p:pic>
        <p:nvPicPr>
          <p:cNvPr id="8" name="Picture 7">
            <a:extLst>
              <a:ext uri="{FF2B5EF4-FFF2-40B4-BE49-F238E27FC236}">
                <a16:creationId xmlns:a16="http://schemas.microsoft.com/office/drawing/2014/main" id="{D4427566-8096-1693-3C99-DF9821DAB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32" y="3929067"/>
            <a:ext cx="5528656" cy="2682599"/>
          </a:xfrm>
          <a:prstGeom prst="rect">
            <a:avLst/>
          </a:prstGeom>
          <a:ln>
            <a:solidFill>
              <a:schemeClr val="tx1"/>
            </a:solidFill>
          </a:ln>
        </p:spPr>
      </p:pic>
      <p:graphicFrame>
        <p:nvGraphicFramePr>
          <p:cNvPr id="5" name="Object 4">
            <a:extLst>
              <a:ext uri="{FF2B5EF4-FFF2-40B4-BE49-F238E27FC236}">
                <a16:creationId xmlns:a16="http://schemas.microsoft.com/office/drawing/2014/main" id="{D1995D03-F867-5DD5-6690-80E8D59D02A8}"/>
              </a:ext>
            </a:extLst>
          </p:cNvPr>
          <p:cNvGraphicFramePr>
            <a:graphicFrameLocks noChangeAspect="1"/>
          </p:cNvGraphicFramePr>
          <p:nvPr>
            <p:extLst>
              <p:ext uri="{D42A27DB-BD31-4B8C-83A1-F6EECF244321}">
                <p14:modId xmlns:p14="http://schemas.microsoft.com/office/powerpoint/2010/main" val="922691954"/>
              </p:ext>
            </p:extLst>
          </p:nvPr>
        </p:nvGraphicFramePr>
        <p:xfrm>
          <a:off x="6995459" y="2913529"/>
          <a:ext cx="4153285" cy="1200329"/>
        </p:xfrm>
        <a:graphic>
          <a:graphicData uri="http://schemas.openxmlformats.org/presentationml/2006/ole">
            <mc:AlternateContent xmlns:mc="http://schemas.openxmlformats.org/markup-compatibility/2006">
              <mc:Choice xmlns:v="urn:schemas-microsoft-com:vml" Requires="v">
                <p:oleObj name="Packager Shell Object" showAsIcon="1" r:id="rId4" imgW="1790482" imgH="518215" progId="Package">
                  <p:embed/>
                </p:oleObj>
              </mc:Choice>
              <mc:Fallback>
                <p:oleObj name="Packager Shell Object" showAsIcon="1" r:id="rId4" imgW="1790482" imgH="518215" progId="Package">
                  <p:embed/>
                  <p:pic>
                    <p:nvPicPr>
                      <p:cNvPr id="0" name=""/>
                      <p:cNvPicPr/>
                      <p:nvPr/>
                    </p:nvPicPr>
                    <p:blipFill>
                      <a:blip r:embed="rId5"/>
                      <a:stretch>
                        <a:fillRect/>
                      </a:stretch>
                    </p:blipFill>
                    <p:spPr>
                      <a:xfrm>
                        <a:off x="6995459" y="2913529"/>
                        <a:ext cx="4153285" cy="1200329"/>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292484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F5BC5-8800-C7EC-9A6E-EF93F0692E2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3220F0-C4FA-17E8-9D5D-74F372DB253C}"/>
              </a:ext>
            </a:extLst>
          </p:cNvPr>
          <p:cNvSpPr txBox="1"/>
          <p:nvPr/>
        </p:nvSpPr>
        <p:spPr>
          <a:xfrm>
            <a:off x="107576" y="125506"/>
            <a:ext cx="11976848" cy="6463308"/>
          </a:xfrm>
          <a:prstGeom prst="rect">
            <a:avLst/>
          </a:prstGeom>
          <a:noFill/>
        </p:spPr>
        <p:txBody>
          <a:bodyPr wrap="square" rtlCol="0">
            <a:spAutoFit/>
          </a:bodyPr>
          <a:lstStyle/>
          <a:p>
            <a:r>
              <a:rPr lang="en-IN" b="1" dirty="0"/>
              <a:t>CONTENT BASED FILTERING</a:t>
            </a:r>
          </a:p>
          <a:p>
            <a:endParaRPr lang="en-IN" b="1" dirty="0"/>
          </a:p>
          <a:p>
            <a:r>
              <a:rPr lang="en-IN" dirty="0"/>
              <a:t>Collaborative Filtering: recommend items based on ratings from users who give similar ratings</a:t>
            </a:r>
          </a:p>
          <a:p>
            <a:r>
              <a:rPr lang="en-IN" dirty="0"/>
              <a:t>Content-based Filtering: recommend items to users based on user and item features by finding a good match</a:t>
            </a:r>
          </a:p>
          <a:p>
            <a:endParaRPr lang="en-IN" dirty="0"/>
          </a:p>
          <a:p>
            <a:r>
              <a:rPr lang="en-IN" dirty="0"/>
              <a:t>- In content based filtering, we continue to use r(</a:t>
            </a:r>
            <a:r>
              <a:rPr lang="en-IN" dirty="0" err="1"/>
              <a:t>i,j</a:t>
            </a:r>
            <a:r>
              <a:rPr lang="en-IN" dirty="0"/>
              <a:t>) to determine if user gave rating to an item, and y(</a:t>
            </a:r>
            <a:r>
              <a:rPr lang="en-IN" dirty="0" err="1"/>
              <a:t>i,j</a:t>
            </a:r>
            <a:r>
              <a:rPr lang="en-IN" dirty="0"/>
              <a:t>) is the rating given by user j on item </a:t>
            </a:r>
            <a:r>
              <a:rPr lang="en-IN" dirty="0" err="1"/>
              <a:t>i</a:t>
            </a:r>
            <a:r>
              <a:rPr lang="en-IN" dirty="0"/>
              <a:t> (if defined)</a:t>
            </a:r>
          </a:p>
          <a:p>
            <a:r>
              <a:rPr lang="en-IN" dirty="0"/>
              <a:t>- We thus additionally construct a user feature vector as well, not just the item feature vector. The task then becomes identifying if the given item is a good match for a given user.</a:t>
            </a:r>
          </a:p>
          <a:p>
            <a:r>
              <a:rPr lang="en-IN" dirty="0"/>
              <a:t>- The user and item features can be very different in size. There can be many more features available for the user than items, or vice-versa</a:t>
            </a:r>
          </a:p>
          <a:p>
            <a:r>
              <a:rPr lang="en-IN" dirty="0"/>
              <a:t>- To predict the rating for user j for item i:</a:t>
            </a:r>
          </a:p>
          <a:p>
            <a:pPr marL="742950" lvl="1" indent="-285750">
              <a:buFontTx/>
              <a:buChar char="-"/>
            </a:pPr>
            <a:r>
              <a:rPr lang="en-IN" dirty="0"/>
              <a:t>Compute the feature vector </a:t>
            </a:r>
            <a:r>
              <a:rPr lang="en-IN" dirty="0" err="1"/>
              <a:t>v_u</a:t>
            </a:r>
            <a:r>
              <a:rPr lang="en-IN" dirty="0"/>
              <a:t> from user features</a:t>
            </a:r>
          </a:p>
          <a:p>
            <a:pPr marL="742950" lvl="1" indent="-285750">
              <a:buFontTx/>
              <a:buChar char="-"/>
            </a:pPr>
            <a:r>
              <a:rPr lang="en-IN" dirty="0"/>
              <a:t>Compute the feature vector </a:t>
            </a:r>
            <a:r>
              <a:rPr lang="en-IN" dirty="0" err="1"/>
              <a:t>v_m</a:t>
            </a:r>
            <a:r>
              <a:rPr lang="en-IN" dirty="0"/>
              <a:t> from item features</a:t>
            </a:r>
          </a:p>
          <a:p>
            <a:pPr marL="742950" lvl="1" indent="-285750">
              <a:buFontTx/>
              <a:buChar char="-"/>
            </a:pPr>
            <a:r>
              <a:rPr lang="en-IN" dirty="0"/>
              <a:t>Compute a dot product of the feature vectors</a:t>
            </a:r>
          </a:p>
          <a:p>
            <a:r>
              <a:rPr lang="en-IN" dirty="0"/>
              <a:t>Thus, the challenge becomes computing the vectors </a:t>
            </a:r>
            <a:r>
              <a:rPr lang="en-IN" dirty="0" err="1"/>
              <a:t>v_u</a:t>
            </a:r>
            <a:r>
              <a:rPr lang="en-IN" dirty="0"/>
              <a:t> and </a:t>
            </a:r>
            <a:r>
              <a:rPr lang="en-IN" dirty="0" err="1"/>
              <a:t>v_m</a:t>
            </a:r>
            <a:r>
              <a:rPr lang="en-IN" dirty="0"/>
              <a:t> succinctly/compactly from the user features and computing </a:t>
            </a:r>
            <a:r>
              <a:rPr lang="en-IN" dirty="0" err="1"/>
              <a:t>v_u</a:t>
            </a:r>
            <a:r>
              <a:rPr lang="en-IN" dirty="0"/>
              <a:t> and </a:t>
            </a:r>
            <a:r>
              <a:rPr lang="en-IN" dirty="0" err="1"/>
              <a:t>v_m</a:t>
            </a:r>
            <a:r>
              <a:rPr lang="en-IN" dirty="0"/>
              <a:t> to be the same size so that a dot product is possible.</a:t>
            </a:r>
          </a:p>
          <a:p>
            <a:endParaRPr lang="en-IN" dirty="0"/>
          </a:p>
          <a:p>
            <a:r>
              <a:rPr lang="en-IN" dirty="0"/>
              <a:t>To summarize, in content based filtering, we have features of users and features of items, and we want to find a match between the user and the items. This is done by computing vectors for users and features, and their dot product between them to find good matches.</a:t>
            </a:r>
          </a:p>
          <a:p>
            <a:endParaRPr lang="en-IN" dirty="0"/>
          </a:p>
          <a:p>
            <a:r>
              <a:rPr lang="en-IN" dirty="0"/>
              <a:t>The user and item vectors and found by passing their features through a neural network.</a:t>
            </a:r>
          </a:p>
        </p:txBody>
      </p:sp>
    </p:spTree>
    <p:extLst>
      <p:ext uri="{BB962C8B-B14F-4D97-AF65-F5344CB8AC3E}">
        <p14:creationId xmlns:p14="http://schemas.microsoft.com/office/powerpoint/2010/main" val="2913842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32F34-D2BC-F08E-3CC5-BC9C8789CCD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FA93FEF-3756-9D89-9E62-40332F20A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349" y="83649"/>
            <a:ext cx="7323301" cy="3354085"/>
          </a:xfrm>
          <a:prstGeom prst="rect">
            <a:avLst/>
          </a:prstGeom>
          <a:ln>
            <a:solidFill>
              <a:schemeClr val="tx1"/>
            </a:solidFill>
          </a:ln>
        </p:spPr>
      </p:pic>
      <p:sp>
        <p:nvSpPr>
          <p:cNvPr id="4" name="TextBox 3">
            <a:extLst>
              <a:ext uri="{FF2B5EF4-FFF2-40B4-BE49-F238E27FC236}">
                <a16:creationId xmlns:a16="http://schemas.microsoft.com/office/drawing/2014/main" id="{C743B2E4-EF2A-0FF3-96EF-4FC78441752E}"/>
              </a:ext>
            </a:extLst>
          </p:cNvPr>
          <p:cNvSpPr txBox="1"/>
          <p:nvPr/>
        </p:nvSpPr>
        <p:spPr>
          <a:xfrm>
            <a:off x="125504" y="3635030"/>
            <a:ext cx="11940988" cy="3139321"/>
          </a:xfrm>
          <a:prstGeom prst="rect">
            <a:avLst/>
          </a:prstGeom>
          <a:noFill/>
        </p:spPr>
        <p:txBody>
          <a:bodyPr wrap="square" rtlCol="0">
            <a:spAutoFit/>
          </a:bodyPr>
          <a:lstStyle/>
          <a:p>
            <a:r>
              <a:rPr lang="en-IN" b="1" dirty="0"/>
              <a:t>Deep Learning Approach </a:t>
            </a:r>
          </a:p>
          <a:p>
            <a:endParaRPr lang="en-IN" b="1" dirty="0"/>
          </a:p>
          <a:p>
            <a:r>
              <a:rPr lang="en-IN" dirty="0"/>
              <a:t>We first create a USER network by taking the user features and passing them through a dense NN layer. The output of the NN will be the vector </a:t>
            </a:r>
            <a:r>
              <a:rPr lang="en-IN" dirty="0" err="1"/>
              <a:t>v_u</a:t>
            </a:r>
            <a:r>
              <a:rPr lang="en-IN" dirty="0"/>
              <a:t> that describes the user. The final layer, in a lot of cases, has 32 units.</a:t>
            </a:r>
          </a:p>
          <a:p>
            <a:endParaRPr lang="en-IN" dirty="0"/>
          </a:p>
          <a:p>
            <a:r>
              <a:rPr lang="en-IN" dirty="0"/>
              <a:t>Similarly, for the ITEM network, we take the features of the items and pass them through dense layers of NN to output a vector </a:t>
            </a:r>
            <a:r>
              <a:rPr lang="en-IN" dirty="0" err="1"/>
              <a:t>v_m</a:t>
            </a:r>
            <a:r>
              <a:rPr lang="en-IN" dirty="0"/>
              <a:t> that describes the item. </a:t>
            </a:r>
          </a:p>
          <a:p>
            <a:endParaRPr lang="en-IN" dirty="0"/>
          </a:p>
          <a:p>
            <a:r>
              <a:rPr lang="en-IN" dirty="0"/>
              <a:t>The user and the item network can have different number of layers and units within each layer, but the output layers should have the same size/unit to compute the dot product for prediction. Also, to convert the prediction to a probability, we can also pass the prediction through a sigmoid function to scale the value between 0 and 1.</a:t>
            </a:r>
          </a:p>
        </p:txBody>
      </p:sp>
    </p:spTree>
    <p:extLst>
      <p:ext uri="{BB962C8B-B14F-4D97-AF65-F5344CB8AC3E}">
        <p14:creationId xmlns:p14="http://schemas.microsoft.com/office/powerpoint/2010/main" val="3993904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03E42-976E-DBA6-ECC0-26F2E37D9A4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499BFC0-7F8C-08B3-5B9B-7F1F1D29B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345" y="109846"/>
            <a:ext cx="5833309" cy="2817310"/>
          </a:xfrm>
          <a:prstGeom prst="rect">
            <a:avLst/>
          </a:prstGeom>
          <a:ln>
            <a:solidFill>
              <a:schemeClr val="tx1"/>
            </a:solidFill>
          </a:ln>
        </p:spPr>
      </p:pic>
      <p:sp>
        <p:nvSpPr>
          <p:cNvPr id="4" name="TextBox 3">
            <a:extLst>
              <a:ext uri="{FF2B5EF4-FFF2-40B4-BE49-F238E27FC236}">
                <a16:creationId xmlns:a16="http://schemas.microsoft.com/office/drawing/2014/main" id="{F5F6C738-6231-9CC0-CEDA-63E96D11DB36}"/>
              </a:ext>
            </a:extLst>
          </p:cNvPr>
          <p:cNvSpPr txBox="1"/>
          <p:nvPr/>
        </p:nvSpPr>
        <p:spPr>
          <a:xfrm>
            <a:off x="131617" y="3061393"/>
            <a:ext cx="11928764" cy="646331"/>
          </a:xfrm>
          <a:prstGeom prst="rect">
            <a:avLst/>
          </a:prstGeom>
          <a:noFill/>
        </p:spPr>
        <p:txBody>
          <a:bodyPr wrap="square" rtlCol="0">
            <a:spAutoFit/>
          </a:bodyPr>
          <a:lstStyle/>
          <a:p>
            <a:r>
              <a:rPr lang="en-IN" dirty="0"/>
              <a:t>Assuming that there is some data available for the initial prediction just like in the case of collaborative filtering, we can use the following cost function to train the model:</a:t>
            </a:r>
          </a:p>
        </p:txBody>
      </p:sp>
      <p:pic>
        <p:nvPicPr>
          <p:cNvPr id="6" name="Picture 5">
            <a:extLst>
              <a:ext uri="{FF2B5EF4-FFF2-40B4-BE49-F238E27FC236}">
                <a16:creationId xmlns:a16="http://schemas.microsoft.com/office/drawing/2014/main" id="{C430852E-4FBE-0DB3-2DD4-CF5C4B80B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345" y="3759200"/>
            <a:ext cx="5938714" cy="3007426"/>
          </a:xfrm>
          <a:prstGeom prst="rect">
            <a:avLst/>
          </a:prstGeom>
          <a:ln>
            <a:solidFill>
              <a:schemeClr val="tx1"/>
            </a:solidFill>
          </a:ln>
        </p:spPr>
      </p:pic>
      <p:sp>
        <p:nvSpPr>
          <p:cNvPr id="7" name="TextBox 6">
            <a:extLst>
              <a:ext uri="{FF2B5EF4-FFF2-40B4-BE49-F238E27FC236}">
                <a16:creationId xmlns:a16="http://schemas.microsoft.com/office/drawing/2014/main" id="{369FB367-79EF-6608-BEEB-6484023644E6}"/>
              </a:ext>
            </a:extLst>
          </p:cNvPr>
          <p:cNvSpPr txBox="1"/>
          <p:nvPr/>
        </p:nvSpPr>
        <p:spPr>
          <a:xfrm>
            <a:off x="9264073" y="4202545"/>
            <a:ext cx="2796308" cy="2031325"/>
          </a:xfrm>
          <a:prstGeom prst="rect">
            <a:avLst/>
          </a:prstGeom>
          <a:noFill/>
        </p:spPr>
        <p:txBody>
          <a:bodyPr wrap="square" rtlCol="0">
            <a:spAutoFit/>
          </a:bodyPr>
          <a:lstStyle/>
          <a:p>
            <a:r>
              <a:rPr lang="en-IN" dirty="0"/>
              <a:t>Note: There is only 1 training  procedure for both users and items, and the parameters for the item and user networks are not trained separately but together.</a:t>
            </a:r>
          </a:p>
        </p:txBody>
      </p:sp>
    </p:spTree>
    <p:extLst>
      <p:ext uri="{BB962C8B-B14F-4D97-AF65-F5344CB8AC3E}">
        <p14:creationId xmlns:p14="http://schemas.microsoft.com/office/powerpoint/2010/main" val="437581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B66A-A154-9C42-3944-218F9C2714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286C0D-A573-970C-B4B8-9FD22E88CCAC}"/>
              </a:ext>
            </a:extLst>
          </p:cNvPr>
          <p:cNvSpPr txBox="1"/>
          <p:nvPr/>
        </p:nvSpPr>
        <p:spPr>
          <a:xfrm>
            <a:off x="107576" y="129309"/>
            <a:ext cx="11927406" cy="1200329"/>
          </a:xfrm>
          <a:prstGeom prst="rect">
            <a:avLst/>
          </a:prstGeom>
          <a:noFill/>
        </p:spPr>
        <p:txBody>
          <a:bodyPr wrap="square" rtlCol="0">
            <a:spAutoFit/>
          </a:bodyPr>
          <a:lstStyle/>
          <a:p>
            <a:r>
              <a:rPr lang="en-IN" dirty="0"/>
              <a:t>After training the NNs, it is also possible to find similar items – the vector </a:t>
            </a:r>
            <a:r>
              <a:rPr lang="en-IN" dirty="0" err="1"/>
              <a:t>v_m</a:t>
            </a:r>
            <a:r>
              <a:rPr lang="en-IN" dirty="0"/>
              <a:t> describes the item </a:t>
            </a:r>
            <a:r>
              <a:rPr lang="en-IN" dirty="0" err="1"/>
              <a:t>i</a:t>
            </a:r>
            <a:r>
              <a:rPr lang="en-IN" dirty="0"/>
              <a:t>, and to find items similar to </a:t>
            </a:r>
            <a:r>
              <a:rPr lang="en-IN" dirty="0" err="1"/>
              <a:t>i</a:t>
            </a:r>
            <a:r>
              <a:rPr lang="en-IN" dirty="0"/>
              <a:t>,  you can look for other items in the same vector such that the distance between them is small. A similar idea can be extended to finding similar users. Also, these steps can be pre-computed outside of the algorithm/training process for new users/item. </a:t>
            </a:r>
          </a:p>
        </p:txBody>
      </p:sp>
      <p:pic>
        <p:nvPicPr>
          <p:cNvPr id="5" name="Picture 4">
            <a:extLst>
              <a:ext uri="{FF2B5EF4-FFF2-40B4-BE49-F238E27FC236}">
                <a16:creationId xmlns:a16="http://schemas.microsoft.com/office/drawing/2014/main" id="{72BEE7EF-011C-20F2-0F2D-9ADD9EFC5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248" y="1476397"/>
            <a:ext cx="7529212" cy="4214225"/>
          </a:xfrm>
          <a:prstGeom prst="rect">
            <a:avLst/>
          </a:prstGeom>
          <a:ln>
            <a:solidFill>
              <a:schemeClr val="tx1"/>
            </a:solidFill>
          </a:ln>
        </p:spPr>
      </p:pic>
      <p:sp>
        <p:nvSpPr>
          <p:cNvPr id="6" name="TextBox 5">
            <a:extLst>
              <a:ext uri="{FF2B5EF4-FFF2-40B4-BE49-F238E27FC236}">
                <a16:creationId xmlns:a16="http://schemas.microsoft.com/office/drawing/2014/main" id="{78729BAC-AB1F-1BAA-C89B-891837ED4C90}"/>
              </a:ext>
            </a:extLst>
          </p:cNvPr>
          <p:cNvSpPr txBox="1"/>
          <p:nvPr/>
        </p:nvSpPr>
        <p:spPr>
          <a:xfrm>
            <a:off x="184727" y="5837382"/>
            <a:ext cx="11850255" cy="646331"/>
          </a:xfrm>
          <a:prstGeom prst="rect">
            <a:avLst/>
          </a:prstGeom>
          <a:noFill/>
        </p:spPr>
        <p:txBody>
          <a:bodyPr wrap="square" rtlCol="0">
            <a:spAutoFit/>
          </a:bodyPr>
          <a:lstStyle/>
          <a:p>
            <a:r>
              <a:rPr lang="en-IN" dirty="0"/>
              <a:t>One limitation of the above approach is that it is computationally expensive for a large catalogue and a large user base. To mitigate this, there are some practical issues that can be handled for the algorithm to work at scale.</a:t>
            </a:r>
          </a:p>
        </p:txBody>
      </p:sp>
    </p:spTree>
    <p:extLst>
      <p:ext uri="{BB962C8B-B14F-4D97-AF65-F5344CB8AC3E}">
        <p14:creationId xmlns:p14="http://schemas.microsoft.com/office/powerpoint/2010/main" val="2644220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7F15C-A6B4-4605-797E-D1D4FC0FB5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CAE1FC7-5F0F-D64E-2622-0DBC8C5982FD}"/>
              </a:ext>
            </a:extLst>
          </p:cNvPr>
          <p:cNvSpPr txBox="1"/>
          <p:nvPr/>
        </p:nvSpPr>
        <p:spPr>
          <a:xfrm>
            <a:off x="107577" y="125505"/>
            <a:ext cx="11914094" cy="2585323"/>
          </a:xfrm>
          <a:prstGeom prst="rect">
            <a:avLst/>
          </a:prstGeom>
          <a:noFill/>
        </p:spPr>
        <p:txBody>
          <a:bodyPr wrap="square" rtlCol="0">
            <a:spAutoFit/>
          </a:bodyPr>
          <a:lstStyle/>
          <a:p>
            <a:r>
              <a:rPr lang="en-IN" b="1" dirty="0"/>
              <a:t>Recommending from a large Catalogue</a:t>
            </a:r>
          </a:p>
          <a:p>
            <a:endParaRPr lang="en-IN" b="1" dirty="0"/>
          </a:p>
          <a:p>
            <a:r>
              <a:rPr lang="en-IN" dirty="0"/>
              <a:t>Many large scale recommender systems follow 2 steps: Retrieval and Ranking</a:t>
            </a:r>
          </a:p>
          <a:p>
            <a:endParaRPr lang="en-IN" dirty="0"/>
          </a:p>
          <a:p>
            <a:r>
              <a:rPr lang="en-IN" dirty="0"/>
              <a:t>Retrieve:</a:t>
            </a:r>
          </a:p>
          <a:p>
            <a:r>
              <a:rPr lang="en-IN" dirty="0"/>
              <a:t>- During the retrieval step, a large list of plausible item candidates is generated for a specific user</a:t>
            </a:r>
            <a:br>
              <a:rPr lang="en-IN" dirty="0"/>
            </a:br>
            <a:r>
              <a:rPr lang="en-IN" dirty="0"/>
              <a:t>- To generate a list of plausible items, similar items can be calculated from the item feature vector. For example, in case of movies, this can be further classified into genres, countries, etc.</a:t>
            </a:r>
          </a:p>
          <a:p>
            <a:r>
              <a:rPr lang="en-IN" dirty="0"/>
              <a:t>- We then combine retrieved items by removing duplicates or items already accessed by the user.</a:t>
            </a:r>
          </a:p>
        </p:txBody>
      </p:sp>
      <p:pic>
        <p:nvPicPr>
          <p:cNvPr id="4" name="Picture 3">
            <a:extLst>
              <a:ext uri="{FF2B5EF4-FFF2-40B4-BE49-F238E27FC236}">
                <a16:creationId xmlns:a16="http://schemas.microsoft.com/office/drawing/2014/main" id="{39DF1F98-9470-45A6-C8F5-49F0C5E0D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482" y="2905982"/>
            <a:ext cx="7313035" cy="3544942"/>
          </a:xfrm>
          <a:prstGeom prst="rect">
            <a:avLst/>
          </a:prstGeom>
          <a:ln>
            <a:solidFill>
              <a:schemeClr val="tx1"/>
            </a:solidFill>
          </a:ln>
        </p:spPr>
      </p:pic>
    </p:spTree>
    <p:extLst>
      <p:ext uri="{BB962C8B-B14F-4D97-AF65-F5344CB8AC3E}">
        <p14:creationId xmlns:p14="http://schemas.microsoft.com/office/powerpoint/2010/main" val="332100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A60C9-A66A-8B96-CB0A-BE556402BD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3A93CA-BD16-7A37-FE75-5B2B42AE979B}"/>
              </a:ext>
            </a:extLst>
          </p:cNvPr>
          <p:cNvSpPr txBox="1"/>
          <p:nvPr/>
        </p:nvSpPr>
        <p:spPr>
          <a:xfrm>
            <a:off x="94221" y="155876"/>
            <a:ext cx="11839632" cy="923330"/>
          </a:xfrm>
          <a:prstGeom prst="rect">
            <a:avLst/>
          </a:prstGeom>
          <a:noFill/>
        </p:spPr>
        <p:txBody>
          <a:bodyPr wrap="square" rtlCol="0">
            <a:spAutoFit/>
          </a:bodyPr>
          <a:lstStyle/>
          <a:p>
            <a:r>
              <a:rPr lang="en-IN" dirty="0"/>
              <a:t>Ranking</a:t>
            </a:r>
          </a:p>
          <a:p>
            <a:r>
              <a:rPr lang="en-IN" dirty="0"/>
              <a:t>- For this step, we can use the retrieved items and pass only them through the neural network to get the final predictions before displaying them to the users. This can be done at the user level, only for 1 user, thus making it much more faster.</a:t>
            </a:r>
          </a:p>
        </p:txBody>
      </p:sp>
      <p:pic>
        <p:nvPicPr>
          <p:cNvPr id="4" name="Picture 3">
            <a:extLst>
              <a:ext uri="{FF2B5EF4-FFF2-40B4-BE49-F238E27FC236}">
                <a16:creationId xmlns:a16="http://schemas.microsoft.com/office/drawing/2014/main" id="{BEE3BF60-F1C6-A7F2-2F8C-61320F8CA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361" y="1196631"/>
            <a:ext cx="8733277" cy="4054191"/>
          </a:xfrm>
          <a:prstGeom prst="rect">
            <a:avLst/>
          </a:prstGeom>
          <a:ln>
            <a:solidFill>
              <a:schemeClr val="tx1"/>
            </a:solidFill>
          </a:ln>
        </p:spPr>
      </p:pic>
      <p:sp>
        <p:nvSpPr>
          <p:cNvPr id="5" name="TextBox 4">
            <a:extLst>
              <a:ext uri="{FF2B5EF4-FFF2-40B4-BE49-F238E27FC236}">
                <a16:creationId xmlns:a16="http://schemas.microsoft.com/office/drawing/2014/main" id="{D6765189-EFEB-EAC6-0E3B-5B54BBA613AB}"/>
              </a:ext>
            </a:extLst>
          </p:cNvPr>
          <p:cNvSpPr txBox="1"/>
          <p:nvPr/>
        </p:nvSpPr>
        <p:spPr>
          <a:xfrm>
            <a:off x="233265" y="5579706"/>
            <a:ext cx="11839632" cy="1200329"/>
          </a:xfrm>
          <a:prstGeom prst="rect">
            <a:avLst/>
          </a:prstGeom>
          <a:noFill/>
        </p:spPr>
        <p:txBody>
          <a:bodyPr wrap="square" rtlCol="0">
            <a:spAutoFit/>
          </a:bodyPr>
          <a:lstStyle/>
          <a:p>
            <a:r>
              <a:rPr lang="en-IN" dirty="0"/>
              <a:t>Additional notes:</a:t>
            </a:r>
          </a:p>
          <a:p>
            <a:pPr marL="285750" indent="-285750">
              <a:buFontTx/>
              <a:buChar char="-"/>
            </a:pPr>
            <a:r>
              <a:rPr lang="en-IN" dirty="0"/>
              <a:t>Retrieving more items will tend to result in better performance, but slower responses</a:t>
            </a:r>
          </a:p>
          <a:p>
            <a:pPr marL="285750" indent="-285750">
              <a:buFontTx/>
              <a:buChar char="-"/>
            </a:pPr>
            <a:r>
              <a:rPr lang="en-IN" dirty="0"/>
              <a:t>To analyse/optimize the trade-offs, carry out offline experiments to see if retrieving additional items result in more relevant recommendations (i.e., if P(</a:t>
            </a:r>
            <a:r>
              <a:rPr lang="en-IN" dirty="0" err="1"/>
              <a:t>y_i,j</a:t>
            </a:r>
            <a:r>
              <a:rPr lang="en-IN" dirty="0"/>
              <a:t>)=1 of items displayed to the user are higher)</a:t>
            </a:r>
          </a:p>
        </p:txBody>
      </p:sp>
    </p:spTree>
    <p:extLst>
      <p:ext uri="{BB962C8B-B14F-4D97-AF65-F5344CB8AC3E}">
        <p14:creationId xmlns:p14="http://schemas.microsoft.com/office/powerpoint/2010/main" val="3299711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F8590-02A9-0765-007C-B2DDF0E99B1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5026C6E-0B23-D7BA-1096-41A90FA2A7F4}"/>
              </a:ext>
            </a:extLst>
          </p:cNvPr>
          <p:cNvSpPr txBox="1"/>
          <p:nvPr/>
        </p:nvSpPr>
        <p:spPr>
          <a:xfrm>
            <a:off x="139959" y="186612"/>
            <a:ext cx="11915192" cy="1200329"/>
          </a:xfrm>
          <a:prstGeom prst="rect">
            <a:avLst/>
          </a:prstGeom>
          <a:noFill/>
        </p:spPr>
        <p:txBody>
          <a:bodyPr wrap="square" rtlCol="0">
            <a:spAutoFit/>
          </a:bodyPr>
          <a:lstStyle/>
          <a:p>
            <a:r>
              <a:rPr lang="en-IN" b="1" dirty="0"/>
              <a:t>TensorFlow Implementation</a:t>
            </a:r>
          </a:p>
          <a:p>
            <a:endParaRPr lang="en-IN" b="1" dirty="0"/>
          </a:p>
          <a:p>
            <a:r>
              <a:rPr lang="en-IN" dirty="0"/>
              <a:t> In the code below, tf.linalg.l2_normalize(vu, axis = 1) normalizes the length of the vector vu to 1. Same for </a:t>
            </a:r>
            <a:r>
              <a:rPr lang="en-IN" dirty="0" err="1"/>
              <a:t>vm</a:t>
            </a:r>
            <a:r>
              <a:rPr lang="en-IN" dirty="0"/>
              <a:t>. The rest of the code is similar to the previous NN lab. Refer to the practice lab for more details. </a:t>
            </a:r>
          </a:p>
        </p:txBody>
      </p:sp>
      <p:pic>
        <p:nvPicPr>
          <p:cNvPr id="4" name="Picture 3">
            <a:extLst>
              <a:ext uri="{FF2B5EF4-FFF2-40B4-BE49-F238E27FC236}">
                <a16:creationId xmlns:a16="http://schemas.microsoft.com/office/drawing/2014/main" id="{781618E3-1AE9-1E6D-1E85-83FFFF32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519" y="1540725"/>
            <a:ext cx="7681626" cy="4968671"/>
          </a:xfrm>
          <a:prstGeom prst="rect">
            <a:avLst/>
          </a:prstGeom>
          <a:ln>
            <a:solidFill>
              <a:schemeClr val="tx1"/>
            </a:solidFill>
          </a:ln>
        </p:spPr>
      </p:pic>
      <p:graphicFrame>
        <p:nvGraphicFramePr>
          <p:cNvPr id="3" name="Object 2">
            <a:extLst>
              <a:ext uri="{FF2B5EF4-FFF2-40B4-BE49-F238E27FC236}">
                <a16:creationId xmlns:a16="http://schemas.microsoft.com/office/drawing/2014/main" id="{BBF0A218-B0EE-8DF7-6CA8-8CF84DD78C36}"/>
              </a:ext>
            </a:extLst>
          </p:cNvPr>
          <p:cNvGraphicFramePr>
            <a:graphicFrameLocks noChangeAspect="1"/>
          </p:cNvGraphicFramePr>
          <p:nvPr>
            <p:extLst>
              <p:ext uri="{D42A27DB-BD31-4B8C-83A1-F6EECF244321}">
                <p14:modId xmlns:p14="http://schemas.microsoft.com/office/powerpoint/2010/main" val="2983968454"/>
              </p:ext>
            </p:extLst>
          </p:nvPr>
        </p:nvGraphicFramePr>
        <p:xfrm>
          <a:off x="8878613" y="3101789"/>
          <a:ext cx="2824437" cy="779650"/>
        </p:xfrm>
        <a:graphic>
          <a:graphicData uri="http://schemas.openxmlformats.org/presentationml/2006/ole">
            <mc:AlternateContent xmlns:mc="http://schemas.openxmlformats.org/markup-compatibility/2006">
              <mc:Choice xmlns:v="urn:schemas-microsoft-com:vml" Requires="v">
                <p:oleObj name="Packager Shell Object" showAsIcon="1" r:id="rId3" imgW="1874582" imgH="518215" progId="Package">
                  <p:embed/>
                </p:oleObj>
              </mc:Choice>
              <mc:Fallback>
                <p:oleObj name="Packager Shell Object" showAsIcon="1" r:id="rId3" imgW="1874582" imgH="518215" progId="Package">
                  <p:embed/>
                  <p:pic>
                    <p:nvPicPr>
                      <p:cNvPr id="0" name=""/>
                      <p:cNvPicPr/>
                      <p:nvPr/>
                    </p:nvPicPr>
                    <p:blipFill>
                      <a:blip r:embed="rId4"/>
                      <a:stretch>
                        <a:fillRect/>
                      </a:stretch>
                    </p:blipFill>
                    <p:spPr>
                      <a:xfrm>
                        <a:off x="8878613" y="3101789"/>
                        <a:ext cx="2824437" cy="77965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0533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56D2F4-2EA9-030D-C65C-25B612B7D10E}"/>
                  </a:ext>
                </a:extLst>
              </p:cNvPr>
              <p:cNvSpPr txBox="1"/>
              <p:nvPr/>
            </p:nvSpPr>
            <p:spPr>
              <a:xfrm>
                <a:off x="116542" y="65371"/>
                <a:ext cx="11994776" cy="6792629"/>
              </a:xfrm>
              <a:prstGeom prst="rect">
                <a:avLst/>
              </a:prstGeom>
              <a:noFill/>
            </p:spPr>
            <p:txBody>
              <a:bodyPr wrap="square" rtlCol="0">
                <a:spAutoFit/>
              </a:bodyPr>
              <a:lstStyle/>
              <a:p>
                <a:r>
                  <a:rPr lang="en-IN" dirty="0"/>
                  <a:t>If we keep repeating the 2 steps, that is, look at each point and assign it to the nearest cluster and then move each cluster centroid to the mean of the cluster, we will reach a point where there are no more changes to the cluster centroids. This means the k-means clustering algorithm has converged.</a:t>
                </a:r>
              </a:p>
              <a:p>
                <a:endParaRPr lang="en-IN" dirty="0"/>
              </a:p>
              <a:p>
                <a:r>
                  <a:rPr lang="en-IN" dirty="0"/>
                  <a:t>Algorithm:</a:t>
                </a:r>
              </a:p>
              <a:p>
                <a:r>
                  <a:rPr lang="en-IN" dirty="0"/>
                  <a:t>Randomly initialize K cluster centroids </a:t>
                </a:r>
                <a14:m>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𝑘</m:t>
                        </m:r>
                      </m:sub>
                    </m:sSub>
                  </m:oMath>
                </a14:m>
                <a:endParaRPr lang="en-US" dirty="0">
                  <a:ea typeface="Cambria Math" panose="02040503050406030204" pitchFamily="18" charset="0"/>
                </a:endParaRPr>
              </a:p>
              <a:p>
                <a:r>
                  <a:rPr lang="en-IN" dirty="0"/>
                  <a:t>Repeat {</a:t>
                </a:r>
              </a:p>
              <a:p>
                <a:endParaRPr lang="en-IN" dirty="0"/>
              </a:p>
              <a:p>
                <a:r>
                  <a:rPr lang="en-IN" dirty="0"/>
                  <a:t># Assign points to cluster centroids</a:t>
                </a:r>
              </a:p>
              <a:p>
                <a:r>
                  <a:rPr lang="en-IN" dirty="0"/>
                  <a:t>For </a:t>
                </a:r>
                <a:r>
                  <a:rPr lang="en-IN" dirty="0" err="1"/>
                  <a:t>i</a:t>
                </a:r>
                <a:r>
                  <a:rPr lang="en-IN" dirty="0"/>
                  <a:t> = 1 to m training examples:</a:t>
                </a:r>
              </a:p>
              <a:p>
                <a:r>
                  <a:rPr lang="en-IN" dirty="0"/>
                  <a:t>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IN" dirty="0"/>
                  <a:t> index (from 1 to K) of cluster centroids closest to </a:t>
                </a:r>
                <a14:m>
                  <m:oMath xmlns:m="http://schemas.openxmlformats.org/officeDocument/2006/math">
                    <m:sSup>
                      <m:sSupPr>
                        <m:ctrlPr>
                          <a:rPr lang="en-IN" i="1">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oMath>
                </a14:m>
                <a:endParaRPr lang="en-US" dirty="0"/>
              </a:p>
              <a:p>
                <a:r>
                  <a:rPr lang="en-IN" dirty="0"/>
                  <a:t>	closest in terms of the distance computed between </a:t>
                </a:r>
                <a14:m>
                  <m:oMath xmlns:m="http://schemas.openxmlformats.org/officeDocument/2006/math">
                    <m:sSup>
                      <m:sSupPr>
                        <m:ctrlPr>
                          <a:rPr lang="en-IN" i="1" smtClean="0">
                            <a:latin typeface="Cambria Math" panose="02040503050406030204" pitchFamily="18" charset="0"/>
                          </a:rPr>
                        </m:ctrlPr>
                      </m:sSupPr>
                      <m:e>
                        <m:r>
                          <a:rPr lang="en-US" b="0" i="1" smtClean="0">
                            <a:latin typeface="Cambria Math" panose="02040503050406030204" pitchFamily="18" charset="0"/>
                          </a:rPr>
                          <m:t>𝑥</m:t>
                        </m:r>
                      </m:e>
                      <m:sup>
                        <m:r>
                          <a:rPr lang="en-US" i="1">
                            <a:latin typeface="Cambria Math" panose="02040503050406030204" pitchFamily="18" charset="0"/>
                          </a:rPr>
                          <m:t>(</m:t>
                        </m:r>
                        <m:r>
                          <a:rPr lang="en-US" i="1">
                            <a:latin typeface="Cambria Math" panose="02040503050406030204" pitchFamily="18" charset="0"/>
                          </a:rPr>
                          <m:t>𝑖</m:t>
                        </m:r>
                        <m:r>
                          <a:rPr lang="en-US" i="1">
                            <a:latin typeface="Cambria Math" panose="02040503050406030204" pitchFamily="18" charset="0"/>
                          </a:rPr>
                          <m:t>)</m:t>
                        </m:r>
                      </m:sup>
                    </m:sSup>
                  </m:oMath>
                </a14:m>
                <a:r>
                  <a:rPr lang="en-IN" dirty="0"/>
                  <a:t> and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𝑘</m:t>
                        </m:r>
                      </m:sub>
                    </m:sSub>
                  </m:oMath>
                </a14:m>
                <a:r>
                  <a:rPr lang="en-IN" dirty="0"/>
                  <a:t> </a:t>
                </a:r>
                <a:r>
                  <a:rPr lang="en-IN" dirty="0">
                    <a:sym typeface="Wingdings" panose="05000000000000000000" pitchFamily="2" charset="2"/>
                  </a:rPr>
                  <a:t> </a:t>
                </a:r>
                <a14:m>
                  <m:oMath xmlns:m="http://schemas.openxmlformats.org/officeDocument/2006/math">
                    <m:sSub>
                      <m:sSubPr>
                        <m:ctrlPr>
                          <a:rPr lang="en-IN"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𝑚𝑖𝑛</m:t>
                        </m:r>
                      </m:e>
                      <m:sub>
                        <m:r>
                          <a:rPr lang="en-US" b="0" i="1" smtClean="0">
                            <a:latin typeface="Cambria Math" panose="02040503050406030204" pitchFamily="18" charset="0"/>
                            <a:sym typeface="Wingdings" panose="05000000000000000000" pitchFamily="2" charset="2"/>
                          </a:rPr>
                          <m:t>𝑘</m:t>
                        </m:r>
                      </m:sub>
                    </m:sSub>
                    <m:r>
                      <a:rPr lang="en-US" b="0" i="1" smtClean="0">
                        <a:latin typeface="Cambria Math" panose="02040503050406030204" pitchFamily="18" charset="0"/>
                        <a:sym typeface="Wingdings" panose="05000000000000000000" pitchFamily="2" charset="2"/>
                      </a:rPr>
                      <m:t>|</m:t>
                    </m:r>
                    <m:d>
                      <m:dPr>
                        <m:begChr m:val="|"/>
                        <m:endChr m:val="|"/>
                        <m:ctrlPr>
                          <a:rPr lang="en-US" b="0" i="1" smtClean="0">
                            <a:latin typeface="Cambria Math" panose="02040503050406030204" pitchFamily="18" charset="0"/>
                            <a:sym typeface="Wingdings" panose="05000000000000000000" pitchFamily="2" charset="2"/>
                          </a:rPr>
                        </m:ctrlPr>
                      </m:dPr>
                      <m:e>
                        <m:sSup>
                          <m:sSupPr>
                            <m:ctrlPr>
                              <a:rPr lang="en-IN" i="1">
                                <a:latin typeface="Cambria Math" panose="02040503050406030204" pitchFamily="18" charset="0"/>
                              </a:rPr>
                            </m:ctrlPr>
                          </m:sSupPr>
                          <m:e>
                            <m:r>
                              <a:rPr lang="en-US" i="1">
                                <a:latin typeface="Cambria Math" panose="02040503050406030204" pitchFamily="18" charset="0"/>
                              </a:rPr>
                              <m:t>𝑥</m:t>
                            </m:r>
                          </m:e>
                          <m:sup>
                            <m:d>
                              <m:dPr>
                                <m:ctrlPr>
                                  <a:rPr lang="en-US" i="1">
                                    <a:latin typeface="Cambria Math" panose="02040503050406030204" pitchFamily="18" charset="0"/>
                                  </a:rPr>
                                </m:ctrlPr>
                              </m:dPr>
                              <m:e>
                                <m:r>
                                  <a:rPr lang="en-US" i="1">
                                    <a:latin typeface="Cambria Math" panose="02040503050406030204" pitchFamily="18" charset="0"/>
                                  </a:rPr>
                                  <m:t>𝑖</m:t>
                                </m:r>
                              </m:e>
                            </m:d>
                          </m:sup>
                        </m:sSup>
                        <m:r>
                          <a:rPr lang="en-US" b="0" i="1" smtClean="0">
                            <a:latin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𝑘</m:t>
                            </m:r>
                          </m:sub>
                        </m:sSub>
                      </m:e>
                    </m:d>
                    <m:r>
                      <a:rPr lang="en-US" b="0" i="1" smtClean="0">
                        <a:latin typeface="Cambria Math" panose="02040503050406030204" pitchFamily="18" charset="0"/>
                        <a:ea typeface="Cambria Math" panose="02040503050406030204" pitchFamily="18" charset="0"/>
                      </a:rPr>
                      <m:t>|^2</m:t>
                    </m:r>
                  </m:oMath>
                </a14:m>
                <a:endParaRPr lang="en-IN" dirty="0"/>
              </a:p>
              <a:p>
                <a:endParaRPr lang="en-IN" dirty="0"/>
              </a:p>
              <a:p>
                <a:r>
                  <a:rPr lang="en-IN" dirty="0"/>
                  <a:t># Move cluster centroids</a:t>
                </a:r>
              </a:p>
              <a:p>
                <a:r>
                  <a:rPr lang="en-IN" dirty="0"/>
                  <a:t>For K = 1 to K clusters:</a:t>
                </a:r>
              </a:p>
              <a:p>
                <a:r>
                  <a:rPr lang="en-IN" dirty="0"/>
                  <a:t>	</a:t>
                </a:r>
                <a:r>
                  <a:rPr lang="en-IN" dirty="0">
                    <a:ea typeface="Cambria Math" panose="02040503050406030204" pitchFamily="18" charset="0"/>
                  </a:rPr>
                  <a:t>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𝑘</m:t>
                        </m:r>
                      </m:sub>
                    </m:sSub>
                    <m:r>
                      <a:rPr lang="en-US" b="0" i="1" smtClean="0">
                        <a:latin typeface="Cambria Math" panose="02040503050406030204" pitchFamily="18" charset="0"/>
                        <a:ea typeface="Cambria Math" panose="02040503050406030204" pitchFamily="18" charset="0"/>
                      </a:rPr>
                      <m:t>≔</m:t>
                    </m:r>
                  </m:oMath>
                </a14:m>
                <a:r>
                  <a:rPr lang="en-IN" dirty="0"/>
                  <a:t> average (mean) of points assigned to cluster K</a:t>
                </a:r>
              </a:p>
              <a:p>
                <a:r>
                  <a:rPr lang="en-IN" dirty="0"/>
                  <a:t>}</a:t>
                </a:r>
              </a:p>
              <a:p>
                <a:endParaRPr lang="en-IN" dirty="0"/>
              </a:p>
              <a:p>
                <a:r>
                  <a:rPr lang="en-IN" dirty="0"/>
                  <a:t>There is one corner case in the above algorithm – what if a cluster has 0 training examples assigned:</a:t>
                </a:r>
              </a:p>
              <a:p>
                <a:pPr marL="285750" indent="-285750">
                  <a:buFontTx/>
                  <a:buChar char="-"/>
                </a:pPr>
                <a:r>
                  <a:rPr lang="en-IN" dirty="0"/>
                  <a:t>Then the most common thing to do is eliminate the cluster and end up with K-1 clusters</a:t>
                </a:r>
              </a:p>
              <a:p>
                <a:pPr marL="285750" indent="-285750">
                  <a:buFontTx/>
                  <a:buChar char="-"/>
                </a:pPr>
                <a:r>
                  <a:rPr lang="en-IN" dirty="0"/>
                  <a:t>Randomly re-initialize the cluster centroids</a:t>
                </a:r>
              </a:p>
              <a:p>
                <a:endParaRPr lang="en-IN" dirty="0"/>
              </a:p>
              <a:p>
                <a:r>
                  <a:rPr lang="en-IN" dirty="0"/>
                  <a:t>Note: K means is also frequently applied to datasets where the clusters, visually speaking, might not look like they are well separated</a:t>
                </a:r>
              </a:p>
            </p:txBody>
          </p:sp>
        </mc:Choice>
        <mc:Fallback xmlns="">
          <p:sp>
            <p:nvSpPr>
              <p:cNvPr id="4" name="TextBox 3">
                <a:extLst>
                  <a:ext uri="{FF2B5EF4-FFF2-40B4-BE49-F238E27FC236}">
                    <a16:creationId xmlns:a16="http://schemas.microsoft.com/office/drawing/2014/main" id="{DD56D2F4-2EA9-030D-C65C-25B612B7D10E}"/>
                  </a:ext>
                </a:extLst>
              </p:cNvPr>
              <p:cNvSpPr txBox="1">
                <a:spLocks noRot="1" noChangeAspect="1" noMove="1" noResize="1" noEditPoints="1" noAdjustHandles="1" noChangeArrowheads="1" noChangeShapeType="1" noTextEdit="1"/>
              </p:cNvSpPr>
              <p:nvPr/>
            </p:nvSpPr>
            <p:spPr>
              <a:xfrm>
                <a:off x="116542" y="65371"/>
                <a:ext cx="11994776" cy="6792629"/>
              </a:xfrm>
              <a:prstGeom prst="rect">
                <a:avLst/>
              </a:prstGeom>
              <a:blipFill>
                <a:blip r:embed="rId2"/>
                <a:stretch>
                  <a:fillRect l="-407" t="-539" b="-539"/>
                </a:stretch>
              </a:blipFill>
            </p:spPr>
            <p:txBody>
              <a:bodyPr/>
              <a:lstStyle/>
              <a:p>
                <a:r>
                  <a:rPr lang="en-IN">
                    <a:noFill/>
                  </a:rPr>
                  <a:t> </a:t>
                </a:r>
              </a:p>
            </p:txBody>
          </p:sp>
        </mc:Fallback>
      </mc:AlternateContent>
    </p:spTree>
    <p:extLst>
      <p:ext uri="{BB962C8B-B14F-4D97-AF65-F5344CB8AC3E}">
        <p14:creationId xmlns:p14="http://schemas.microsoft.com/office/powerpoint/2010/main" val="2927692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207A6-F0B4-98C0-03AB-8DBD928BAA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16DD18-A65B-E114-56C8-0D8DFF7E097E}"/>
              </a:ext>
            </a:extLst>
          </p:cNvPr>
          <p:cNvSpPr txBox="1"/>
          <p:nvPr/>
        </p:nvSpPr>
        <p:spPr>
          <a:xfrm>
            <a:off x="93306" y="130629"/>
            <a:ext cx="11989837" cy="2585323"/>
          </a:xfrm>
          <a:prstGeom prst="rect">
            <a:avLst/>
          </a:prstGeom>
          <a:noFill/>
        </p:spPr>
        <p:txBody>
          <a:bodyPr wrap="square" rtlCol="0">
            <a:spAutoFit/>
          </a:bodyPr>
          <a:lstStyle/>
          <a:p>
            <a:r>
              <a:rPr lang="en-IN" b="1" dirty="0"/>
              <a:t>Ethical Use of Recommender Systems</a:t>
            </a:r>
          </a:p>
          <a:p>
            <a:endParaRPr lang="en-IN" b="1" dirty="0"/>
          </a:p>
          <a:p>
            <a:r>
              <a:rPr lang="en-IN" dirty="0"/>
              <a:t>There are many ways of configuring recommender systems – the binary label y could be items liked, clicked, etc. A lot of companies try to recommend:</a:t>
            </a:r>
          </a:p>
          <a:p>
            <a:pPr marL="285750" indent="-285750">
              <a:buFontTx/>
              <a:buChar char="-"/>
            </a:pPr>
            <a:r>
              <a:rPr lang="en-IN" dirty="0"/>
              <a:t>Ads that will generate the most revenues</a:t>
            </a:r>
          </a:p>
          <a:p>
            <a:pPr marL="285750" indent="-285750">
              <a:buFontTx/>
              <a:buChar char="-"/>
            </a:pPr>
            <a:r>
              <a:rPr lang="en-IN" dirty="0"/>
              <a:t>Products that will generate maximum profit</a:t>
            </a:r>
          </a:p>
          <a:p>
            <a:pPr marL="285750" indent="-285750">
              <a:buFontTx/>
              <a:buChar char="-"/>
            </a:pPr>
            <a:r>
              <a:rPr lang="en-IN" dirty="0"/>
              <a:t>Videos that may lead to maximum watch time</a:t>
            </a:r>
          </a:p>
          <a:p>
            <a:endParaRPr lang="en-IN" dirty="0"/>
          </a:p>
          <a:p>
            <a:r>
              <a:rPr lang="en-IN" dirty="0"/>
              <a:t>Thus, a lot of times, being transparent with these criteria can be helpful.</a:t>
            </a:r>
          </a:p>
        </p:txBody>
      </p:sp>
      <p:pic>
        <p:nvPicPr>
          <p:cNvPr id="4" name="Picture 3">
            <a:extLst>
              <a:ext uri="{FF2B5EF4-FFF2-40B4-BE49-F238E27FC236}">
                <a16:creationId xmlns:a16="http://schemas.microsoft.com/office/drawing/2014/main" id="{3A2EE2CD-5E5E-CA51-88EA-915B44D5E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57" y="2967136"/>
            <a:ext cx="5254950" cy="2585323"/>
          </a:xfrm>
          <a:prstGeom prst="rect">
            <a:avLst/>
          </a:prstGeom>
          <a:ln>
            <a:solidFill>
              <a:schemeClr val="tx1"/>
            </a:solidFill>
          </a:ln>
        </p:spPr>
      </p:pic>
      <p:pic>
        <p:nvPicPr>
          <p:cNvPr id="6" name="Picture 5">
            <a:extLst>
              <a:ext uri="{FF2B5EF4-FFF2-40B4-BE49-F238E27FC236}">
                <a16:creationId xmlns:a16="http://schemas.microsoft.com/office/drawing/2014/main" id="{5114FEE4-5B61-4253-EA7C-4A97F6603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210" y="2967136"/>
            <a:ext cx="5831633" cy="2586113"/>
          </a:xfrm>
          <a:prstGeom prst="rect">
            <a:avLst/>
          </a:prstGeom>
          <a:ln>
            <a:solidFill>
              <a:schemeClr val="tx1"/>
            </a:solidFill>
          </a:ln>
        </p:spPr>
      </p:pic>
    </p:spTree>
    <p:extLst>
      <p:ext uri="{BB962C8B-B14F-4D97-AF65-F5344CB8AC3E}">
        <p14:creationId xmlns:p14="http://schemas.microsoft.com/office/powerpoint/2010/main" val="2717321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04110-92E7-F81A-B2A9-B43E03DE74F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5452F4-1963-7244-117D-CBDC4CDC121E}"/>
              </a:ext>
            </a:extLst>
          </p:cNvPr>
          <p:cNvSpPr txBox="1"/>
          <p:nvPr/>
        </p:nvSpPr>
        <p:spPr>
          <a:xfrm>
            <a:off x="921955" y="2875002"/>
            <a:ext cx="10348089" cy="1107996"/>
          </a:xfrm>
          <a:prstGeom prst="rect">
            <a:avLst/>
          </a:prstGeom>
          <a:noFill/>
        </p:spPr>
        <p:txBody>
          <a:bodyPr wrap="none" rtlCol="0">
            <a:spAutoFit/>
          </a:bodyPr>
          <a:lstStyle/>
          <a:p>
            <a:pPr algn="ctr"/>
            <a:r>
              <a:rPr lang="en-IN" sz="6600" dirty="0"/>
              <a:t>Principal Component Analysis</a:t>
            </a:r>
          </a:p>
        </p:txBody>
      </p:sp>
    </p:spTree>
    <p:extLst>
      <p:ext uri="{BB962C8B-B14F-4D97-AF65-F5344CB8AC3E}">
        <p14:creationId xmlns:p14="http://schemas.microsoft.com/office/powerpoint/2010/main" val="2538270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D8F24-F6D9-9270-449E-D419867BA28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D55F49-6A8D-2D37-F87C-F612999E8671}"/>
              </a:ext>
            </a:extLst>
          </p:cNvPr>
          <p:cNvSpPr txBox="1"/>
          <p:nvPr/>
        </p:nvSpPr>
        <p:spPr>
          <a:xfrm>
            <a:off x="206188" y="188259"/>
            <a:ext cx="11806518" cy="5909310"/>
          </a:xfrm>
          <a:prstGeom prst="rect">
            <a:avLst/>
          </a:prstGeom>
          <a:noFill/>
        </p:spPr>
        <p:txBody>
          <a:bodyPr wrap="square" rtlCol="0">
            <a:spAutoFit/>
          </a:bodyPr>
          <a:lstStyle/>
          <a:p>
            <a:r>
              <a:rPr lang="en-US" b="1" dirty="0"/>
              <a:t>PCA</a:t>
            </a:r>
          </a:p>
          <a:p>
            <a:endParaRPr lang="en-US" b="1" dirty="0"/>
          </a:p>
          <a:p>
            <a:r>
              <a:rPr lang="en-IN" dirty="0"/>
              <a:t>IF you have a dataset with a lot of features, PCA helps reduce the number of features to plot/visualize them.</a:t>
            </a:r>
          </a:p>
          <a:p>
            <a:endParaRPr lang="en-IN" dirty="0"/>
          </a:p>
          <a:p>
            <a:r>
              <a:rPr lang="en-IN" dirty="0"/>
              <a:t>PCA tries to focus on features having a meaningful degree of variation. The idea of PCA is to find one or more new axes so that when we measure the data coordinates on the new axes, we still end up with very useful information about the dataset, but only with fewer features/numbers.</a:t>
            </a:r>
          </a:p>
          <a:p>
            <a:endParaRPr lang="en-IN" dirty="0"/>
          </a:p>
          <a:p>
            <a:r>
              <a:rPr lang="en-IN" dirty="0"/>
              <a:t>In practice, PCA is useful in reducing very large number of features (&gt;10) down to maybe 2 or 3 features for visualization.</a:t>
            </a:r>
          </a:p>
          <a:p>
            <a:endParaRPr lang="en-IN" dirty="0"/>
          </a:p>
          <a:p>
            <a:r>
              <a:rPr lang="en-IN" dirty="0"/>
              <a:t>How to choose new axes to represent higher dimension data into 2-3 features:</a:t>
            </a:r>
          </a:p>
          <a:p>
            <a:pPr marL="342900" indent="-342900">
              <a:buAutoNum type="arabicPeriod"/>
            </a:pPr>
            <a:r>
              <a:rPr lang="en-IN" dirty="0"/>
              <a:t>Preprocess the features to have zero mean and also perform feature scaling to ensure that the ranges of the features are not far apart</a:t>
            </a:r>
          </a:p>
          <a:p>
            <a:pPr marL="342900" indent="-342900">
              <a:buAutoNum type="arabicPeriod"/>
            </a:pPr>
            <a:r>
              <a:rPr lang="en-IN" dirty="0"/>
              <a:t>Choose axes such that the projection of the data/training examples is at a 90 degree angle to the axes. The word “projection” means taking the data point and finding its corresponding point on the z-axis using a line segment that is 90 degrees.</a:t>
            </a:r>
          </a:p>
          <a:p>
            <a:pPr marL="342900" indent="-342900">
              <a:buAutoNum type="arabicPeriod"/>
            </a:pPr>
            <a:r>
              <a:rPr lang="en-IN" dirty="0"/>
              <a:t>The z-axes are chosen such that they capture the maximum spread of the data. Alternatively, we are capturing the variation/variance in the data/feature. </a:t>
            </a:r>
          </a:p>
          <a:p>
            <a:endParaRPr lang="en-IN" dirty="0"/>
          </a:p>
          <a:p>
            <a:r>
              <a:rPr lang="en-IN" dirty="0"/>
              <a:t>The axis that captures the most variation is called the Principal Component. </a:t>
            </a:r>
            <a:r>
              <a:rPr lang="en-IN" dirty="0" err="1"/>
              <a:t>Sklearn</a:t>
            </a:r>
            <a:r>
              <a:rPr lang="en-IN" dirty="0"/>
              <a:t> can help automatically find the principal component. </a:t>
            </a:r>
          </a:p>
        </p:txBody>
      </p:sp>
    </p:spTree>
    <p:extLst>
      <p:ext uri="{BB962C8B-B14F-4D97-AF65-F5344CB8AC3E}">
        <p14:creationId xmlns:p14="http://schemas.microsoft.com/office/powerpoint/2010/main" val="2978650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4757D-FE55-30A9-FC8B-0E8EC915E3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F0FCC3A-B9BD-CC4B-DCA1-F3D2000A5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909" y="176787"/>
            <a:ext cx="5034208" cy="2647095"/>
          </a:xfrm>
          <a:prstGeom prst="rect">
            <a:avLst/>
          </a:prstGeom>
          <a:ln>
            <a:solidFill>
              <a:schemeClr val="tx1"/>
            </a:solidFill>
          </a:ln>
        </p:spPr>
      </p:pic>
      <p:sp>
        <p:nvSpPr>
          <p:cNvPr id="4" name="TextBox 3">
            <a:extLst>
              <a:ext uri="{FF2B5EF4-FFF2-40B4-BE49-F238E27FC236}">
                <a16:creationId xmlns:a16="http://schemas.microsoft.com/office/drawing/2014/main" id="{BBFD53CE-E24B-2EE0-0366-11058916BF8F}"/>
              </a:ext>
            </a:extLst>
          </p:cNvPr>
          <p:cNvSpPr txBox="1"/>
          <p:nvPr/>
        </p:nvSpPr>
        <p:spPr>
          <a:xfrm>
            <a:off x="116542" y="141994"/>
            <a:ext cx="6768353" cy="3970318"/>
          </a:xfrm>
          <a:prstGeom prst="rect">
            <a:avLst/>
          </a:prstGeom>
          <a:noFill/>
        </p:spPr>
        <p:txBody>
          <a:bodyPr wrap="square" rtlCol="0">
            <a:spAutoFit/>
          </a:bodyPr>
          <a:lstStyle/>
          <a:p>
            <a:r>
              <a:rPr lang="en-US" dirty="0"/>
              <a:t>In terms of the algorithm logic:</a:t>
            </a:r>
          </a:p>
          <a:p>
            <a:pPr marL="342900" indent="-342900">
              <a:buAutoNum type="arabicPeriod"/>
            </a:pPr>
            <a:r>
              <a:rPr lang="en-US" dirty="0"/>
              <a:t>Choose one axis as the PCA axis (z-axis)</a:t>
            </a:r>
          </a:p>
          <a:p>
            <a:pPr marL="342900" indent="-342900">
              <a:buAutoNum type="arabicPeriod"/>
            </a:pPr>
            <a:r>
              <a:rPr lang="en-US" dirty="0"/>
              <a:t>Get the length 1 (unit vector) pointing in the direction of the z axis</a:t>
            </a:r>
          </a:p>
          <a:p>
            <a:pPr marL="342900" indent="-342900">
              <a:buAutoNum type="arabicPeriod"/>
            </a:pPr>
            <a:r>
              <a:rPr lang="en-US" dirty="0"/>
              <a:t>Do a dot product of the original coordinates with the unit z-vector to project it on to the z-axis. The dot product then becomes the new feature representation. </a:t>
            </a:r>
          </a:p>
          <a:p>
            <a:pPr marL="342900" indent="-342900">
              <a:buAutoNum type="arabicPeriod"/>
            </a:pPr>
            <a:endParaRPr lang="en-US" dirty="0"/>
          </a:p>
          <a:p>
            <a:r>
              <a:rPr lang="en-US" dirty="0"/>
              <a:t>After finding the first PCA axis, the second axis will always be perpendicular to the first axis. The next axis will then be perpendicular to both the axes, and so on. We can then make 90 degree projections on these axes.</a:t>
            </a:r>
          </a:p>
          <a:p>
            <a:endParaRPr lang="en-US" dirty="0"/>
          </a:p>
          <a:p>
            <a:r>
              <a:rPr lang="en-US" dirty="0"/>
              <a:t>Maximizing the spread of the projections corresponds to minimizing the distances of the points and the line segments.</a:t>
            </a:r>
            <a:endParaRPr lang="en-IN" dirty="0"/>
          </a:p>
        </p:txBody>
      </p:sp>
      <p:pic>
        <p:nvPicPr>
          <p:cNvPr id="6" name="Picture 5">
            <a:extLst>
              <a:ext uri="{FF2B5EF4-FFF2-40B4-BE49-F238E27FC236}">
                <a16:creationId xmlns:a16="http://schemas.microsoft.com/office/drawing/2014/main" id="{82D15417-1555-9703-3C21-C1F468787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908" y="3161734"/>
            <a:ext cx="5097549" cy="2267810"/>
          </a:xfrm>
          <a:prstGeom prst="rect">
            <a:avLst/>
          </a:prstGeom>
          <a:ln>
            <a:solidFill>
              <a:schemeClr val="tx1"/>
            </a:solidFill>
          </a:ln>
        </p:spPr>
      </p:pic>
      <p:pic>
        <p:nvPicPr>
          <p:cNvPr id="8" name="Picture 7">
            <a:extLst>
              <a:ext uri="{FF2B5EF4-FFF2-40B4-BE49-F238E27FC236}">
                <a16:creationId xmlns:a16="http://schemas.microsoft.com/office/drawing/2014/main" id="{1C4C192F-4FF4-D529-C0E0-2943E7A78A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5957" y="4227248"/>
            <a:ext cx="5349668" cy="2488758"/>
          </a:xfrm>
          <a:prstGeom prst="rect">
            <a:avLst/>
          </a:prstGeom>
          <a:ln>
            <a:solidFill>
              <a:schemeClr val="tx1"/>
            </a:solidFill>
          </a:ln>
        </p:spPr>
      </p:pic>
    </p:spTree>
    <p:extLst>
      <p:ext uri="{BB962C8B-B14F-4D97-AF65-F5344CB8AC3E}">
        <p14:creationId xmlns:p14="http://schemas.microsoft.com/office/powerpoint/2010/main" val="290263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88B3C-35FA-75AF-0D1F-0B186DD9AF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177D07-8B82-C639-AAD5-3C2640B31183}"/>
              </a:ext>
            </a:extLst>
          </p:cNvPr>
          <p:cNvSpPr txBox="1"/>
          <p:nvPr/>
        </p:nvSpPr>
        <p:spPr>
          <a:xfrm>
            <a:off x="89646" y="116542"/>
            <a:ext cx="11976847" cy="369332"/>
          </a:xfrm>
          <a:prstGeom prst="rect">
            <a:avLst/>
          </a:prstGeom>
          <a:noFill/>
        </p:spPr>
        <p:txBody>
          <a:bodyPr wrap="square" rtlCol="0">
            <a:spAutoFit/>
          </a:bodyPr>
          <a:lstStyle/>
          <a:p>
            <a:r>
              <a:rPr lang="en-US" b="1" dirty="0"/>
              <a:t>PCA is not Linear Regression</a:t>
            </a:r>
          </a:p>
        </p:txBody>
      </p:sp>
      <p:cxnSp>
        <p:nvCxnSpPr>
          <p:cNvPr id="4" name="Straight Connector 3">
            <a:extLst>
              <a:ext uri="{FF2B5EF4-FFF2-40B4-BE49-F238E27FC236}">
                <a16:creationId xmlns:a16="http://schemas.microsoft.com/office/drawing/2014/main" id="{FFD818CF-DB79-7D32-F274-9EE21B4E50FF}"/>
              </a:ext>
            </a:extLst>
          </p:cNvPr>
          <p:cNvCxnSpPr>
            <a:cxnSpLocks/>
            <a:stCxn id="2" idx="2"/>
          </p:cNvCxnSpPr>
          <p:nvPr/>
        </p:nvCxnSpPr>
        <p:spPr>
          <a:xfrm>
            <a:off x="6078070" y="485874"/>
            <a:ext cx="0" cy="2696597"/>
          </a:xfrm>
          <a:prstGeom prst="line">
            <a:avLst/>
          </a:prstGeom>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3F220B66-8F10-0A2F-8B10-72B00BFCABFF}"/>
              </a:ext>
            </a:extLst>
          </p:cNvPr>
          <p:cNvSpPr txBox="1"/>
          <p:nvPr/>
        </p:nvSpPr>
        <p:spPr>
          <a:xfrm>
            <a:off x="107576" y="606042"/>
            <a:ext cx="5889811" cy="923330"/>
          </a:xfrm>
          <a:prstGeom prst="rect">
            <a:avLst/>
          </a:prstGeom>
          <a:noFill/>
        </p:spPr>
        <p:txBody>
          <a:bodyPr wrap="square" rtlCol="0">
            <a:spAutoFit/>
          </a:bodyPr>
          <a:lstStyle/>
          <a:p>
            <a:r>
              <a:rPr lang="en-US" dirty="0"/>
              <a:t>In linear regression, we try to fit a straight line through the data so that the predicted value (value on the straight line) is as close to the ground truth value as possible.</a:t>
            </a:r>
            <a:endParaRPr lang="en-IN" dirty="0"/>
          </a:p>
        </p:txBody>
      </p:sp>
      <p:sp>
        <p:nvSpPr>
          <p:cNvPr id="6" name="TextBox 5">
            <a:extLst>
              <a:ext uri="{FF2B5EF4-FFF2-40B4-BE49-F238E27FC236}">
                <a16:creationId xmlns:a16="http://schemas.microsoft.com/office/drawing/2014/main" id="{0BCB47DE-12FE-7D4A-6495-EDC14CEB1AE2}"/>
              </a:ext>
            </a:extLst>
          </p:cNvPr>
          <p:cNvSpPr txBox="1"/>
          <p:nvPr/>
        </p:nvSpPr>
        <p:spPr>
          <a:xfrm>
            <a:off x="6136341" y="593519"/>
            <a:ext cx="5889811" cy="923330"/>
          </a:xfrm>
          <a:prstGeom prst="rect">
            <a:avLst/>
          </a:prstGeom>
          <a:noFill/>
        </p:spPr>
        <p:txBody>
          <a:bodyPr wrap="square" rtlCol="0">
            <a:spAutoFit/>
          </a:bodyPr>
          <a:lstStyle/>
          <a:p>
            <a:r>
              <a:rPr lang="en-US" dirty="0"/>
              <a:t>PCA being an unsupervised learning algorithm, there is no ground truth label, and we try to find the axis z that makes the projected line segment as small as possible.</a:t>
            </a:r>
            <a:endParaRPr lang="en-IN" dirty="0"/>
          </a:p>
        </p:txBody>
      </p:sp>
      <p:sp>
        <p:nvSpPr>
          <p:cNvPr id="7" name="TextBox 6">
            <a:extLst>
              <a:ext uri="{FF2B5EF4-FFF2-40B4-BE49-F238E27FC236}">
                <a16:creationId xmlns:a16="http://schemas.microsoft.com/office/drawing/2014/main" id="{9FFE8760-F48C-D4E5-023F-84B19CA6597E}"/>
              </a:ext>
            </a:extLst>
          </p:cNvPr>
          <p:cNvSpPr txBox="1"/>
          <p:nvPr/>
        </p:nvSpPr>
        <p:spPr>
          <a:xfrm>
            <a:off x="89646" y="1622680"/>
            <a:ext cx="5889811" cy="923330"/>
          </a:xfrm>
          <a:prstGeom prst="rect">
            <a:avLst/>
          </a:prstGeom>
          <a:noFill/>
        </p:spPr>
        <p:txBody>
          <a:bodyPr wrap="square" rtlCol="0">
            <a:spAutoFit/>
          </a:bodyPr>
          <a:lstStyle/>
          <a:p>
            <a:r>
              <a:rPr lang="en-US" dirty="0"/>
              <a:t>In linear regression, the target label Y is given a special treatment – the algorithm is trained to fit values as close to Y as possible</a:t>
            </a:r>
            <a:endParaRPr lang="en-IN" dirty="0"/>
          </a:p>
        </p:txBody>
      </p:sp>
      <p:sp>
        <p:nvSpPr>
          <p:cNvPr id="8" name="TextBox 7">
            <a:extLst>
              <a:ext uri="{FF2B5EF4-FFF2-40B4-BE49-F238E27FC236}">
                <a16:creationId xmlns:a16="http://schemas.microsoft.com/office/drawing/2014/main" id="{7F2392FE-5045-02A6-E5DB-68A86E83ABD0}"/>
              </a:ext>
            </a:extLst>
          </p:cNvPr>
          <p:cNvSpPr txBox="1"/>
          <p:nvPr/>
        </p:nvSpPr>
        <p:spPr>
          <a:xfrm>
            <a:off x="6176683" y="1622680"/>
            <a:ext cx="5889811" cy="646331"/>
          </a:xfrm>
          <a:prstGeom prst="rect">
            <a:avLst/>
          </a:prstGeom>
          <a:noFill/>
        </p:spPr>
        <p:txBody>
          <a:bodyPr wrap="square" rtlCol="0">
            <a:spAutoFit/>
          </a:bodyPr>
          <a:lstStyle/>
          <a:p>
            <a:r>
              <a:rPr lang="en-US" dirty="0"/>
              <a:t>In PCA, all features are trained equally and the goal is to retain variance. </a:t>
            </a:r>
            <a:endParaRPr lang="en-IN" dirty="0"/>
          </a:p>
        </p:txBody>
      </p:sp>
      <p:sp>
        <p:nvSpPr>
          <p:cNvPr id="9" name="TextBox 8">
            <a:extLst>
              <a:ext uri="{FF2B5EF4-FFF2-40B4-BE49-F238E27FC236}">
                <a16:creationId xmlns:a16="http://schemas.microsoft.com/office/drawing/2014/main" id="{72C67678-6ED3-DB9D-D13B-ED6B92C94410}"/>
              </a:ext>
            </a:extLst>
          </p:cNvPr>
          <p:cNvSpPr txBox="1"/>
          <p:nvPr/>
        </p:nvSpPr>
        <p:spPr>
          <a:xfrm>
            <a:off x="89646" y="2634048"/>
            <a:ext cx="5889811" cy="369332"/>
          </a:xfrm>
          <a:prstGeom prst="rect">
            <a:avLst/>
          </a:prstGeom>
          <a:noFill/>
        </p:spPr>
        <p:txBody>
          <a:bodyPr wrap="square" rtlCol="0">
            <a:spAutoFit/>
          </a:bodyPr>
          <a:lstStyle/>
          <a:p>
            <a:r>
              <a:rPr lang="en-US" dirty="0"/>
              <a:t>The goal of linear regression is to predict Y</a:t>
            </a:r>
            <a:endParaRPr lang="en-IN" dirty="0"/>
          </a:p>
        </p:txBody>
      </p:sp>
      <p:sp>
        <p:nvSpPr>
          <p:cNvPr id="11" name="TextBox 10">
            <a:extLst>
              <a:ext uri="{FF2B5EF4-FFF2-40B4-BE49-F238E27FC236}">
                <a16:creationId xmlns:a16="http://schemas.microsoft.com/office/drawing/2014/main" id="{2AC088B8-35AF-61CA-36FD-425BFE454B6F}"/>
              </a:ext>
            </a:extLst>
          </p:cNvPr>
          <p:cNvSpPr txBox="1"/>
          <p:nvPr/>
        </p:nvSpPr>
        <p:spPr>
          <a:xfrm>
            <a:off x="6158754" y="2634048"/>
            <a:ext cx="5889811" cy="369332"/>
          </a:xfrm>
          <a:prstGeom prst="rect">
            <a:avLst/>
          </a:prstGeom>
          <a:noFill/>
        </p:spPr>
        <p:txBody>
          <a:bodyPr wrap="square" rtlCol="0">
            <a:spAutoFit/>
          </a:bodyPr>
          <a:lstStyle/>
          <a:p>
            <a:r>
              <a:rPr lang="en-US" dirty="0"/>
              <a:t>PCA is used for reducing feature dimensions and visualization</a:t>
            </a:r>
            <a:endParaRPr lang="en-IN" dirty="0"/>
          </a:p>
        </p:txBody>
      </p:sp>
      <p:pic>
        <p:nvPicPr>
          <p:cNvPr id="13" name="Picture 12">
            <a:extLst>
              <a:ext uri="{FF2B5EF4-FFF2-40B4-BE49-F238E27FC236}">
                <a16:creationId xmlns:a16="http://schemas.microsoft.com/office/drawing/2014/main" id="{CE8CD8EF-F20D-74F2-4552-35F31E9BB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21" y="3648736"/>
            <a:ext cx="5703319" cy="2711414"/>
          </a:xfrm>
          <a:prstGeom prst="rect">
            <a:avLst/>
          </a:prstGeom>
          <a:ln>
            <a:solidFill>
              <a:schemeClr val="tx1"/>
            </a:solidFill>
          </a:ln>
        </p:spPr>
      </p:pic>
      <p:pic>
        <p:nvPicPr>
          <p:cNvPr id="15" name="Picture 14">
            <a:extLst>
              <a:ext uri="{FF2B5EF4-FFF2-40B4-BE49-F238E27FC236}">
                <a16:creationId xmlns:a16="http://schemas.microsoft.com/office/drawing/2014/main" id="{DE2030AB-8DE5-F9F0-304B-0FE69AD4D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862" y="3648736"/>
            <a:ext cx="5407626" cy="2711414"/>
          </a:xfrm>
          <a:prstGeom prst="rect">
            <a:avLst/>
          </a:prstGeom>
          <a:ln>
            <a:solidFill>
              <a:schemeClr val="tx1"/>
            </a:solidFill>
          </a:ln>
        </p:spPr>
      </p:pic>
    </p:spTree>
    <p:extLst>
      <p:ext uri="{BB962C8B-B14F-4D97-AF65-F5344CB8AC3E}">
        <p14:creationId xmlns:p14="http://schemas.microsoft.com/office/powerpoint/2010/main" val="2624634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CFD36-050C-8CDC-5268-CD132B951D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78FF6A-D625-E6B3-195E-C7BFCDEB4534}"/>
              </a:ext>
            </a:extLst>
          </p:cNvPr>
          <p:cNvSpPr txBox="1"/>
          <p:nvPr/>
        </p:nvSpPr>
        <p:spPr>
          <a:xfrm>
            <a:off x="44823" y="98612"/>
            <a:ext cx="12102354" cy="1200329"/>
          </a:xfrm>
          <a:prstGeom prst="rect">
            <a:avLst/>
          </a:prstGeom>
          <a:noFill/>
        </p:spPr>
        <p:txBody>
          <a:bodyPr wrap="square" rtlCol="0">
            <a:spAutoFit/>
          </a:bodyPr>
          <a:lstStyle/>
          <a:p>
            <a:r>
              <a:rPr lang="en-US" b="1" dirty="0"/>
              <a:t>PCA as an Approximation</a:t>
            </a:r>
          </a:p>
          <a:p>
            <a:endParaRPr lang="en-US" b="1" dirty="0"/>
          </a:p>
          <a:p>
            <a:r>
              <a:rPr lang="en-US" dirty="0"/>
              <a:t>There is a step in PCA called “reconstruction” in which we try to go from the projected number back to the original number. This cannot be done exactly, but multiplying the projected value with the unit vector on the z-axis can provide an approximation</a:t>
            </a:r>
          </a:p>
        </p:txBody>
      </p:sp>
      <p:pic>
        <p:nvPicPr>
          <p:cNvPr id="4" name="Picture 3">
            <a:extLst>
              <a:ext uri="{FF2B5EF4-FFF2-40B4-BE49-F238E27FC236}">
                <a16:creationId xmlns:a16="http://schemas.microsoft.com/office/drawing/2014/main" id="{566DE2A2-4670-CD7B-F820-42E97BC62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61" y="1581400"/>
            <a:ext cx="8352244" cy="4061812"/>
          </a:xfrm>
          <a:prstGeom prst="rect">
            <a:avLst/>
          </a:prstGeom>
          <a:ln>
            <a:solidFill>
              <a:schemeClr val="tx1"/>
            </a:solidFill>
          </a:ln>
        </p:spPr>
      </p:pic>
      <p:sp>
        <p:nvSpPr>
          <p:cNvPr id="5" name="TextBox 4">
            <a:extLst>
              <a:ext uri="{FF2B5EF4-FFF2-40B4-BE49-F238E27FC236}">
                <a16:creationId xmlns:a16="http://schemas.microsoft.com/office/drawing/2014/main" id="{79729BF5-CACC-4229-03CC-FA7CB55D5392}"/>
              </a:ext>
            </a:extLst>
          </p:cNvPr>
          <p:cNvSpPr txBox="1"/>
          <p:nvPr/>
        </p:nvSpPr>
        <p:spPr>
          <a:xfrm>
            <a:off x="134471" y="5925671"/>
            <a:ext cx="12012706" cy="646331"/>
          </a:xfrm>
          <a:prstGeom prst="rect">
            <a:avLst/>
          </a:prstGeom>
          <a:noFill/>
        </p:spPr>
        <p:txBody>
          <a:bodyPr wrap="square" rtlCol="0">
            <a:spAutoFit/>
          </a:bodyPr>
          <a:lstStyle/>
          <a:p>
            <a:r>
              <a:rPr lang="en-US" dirty="0"/>
              <a:t>To summarize, the PCA algo looks at the original data and chooses one or more new axes (z) to represent the data. By taking the original data and projecting it onto the new axes, this gives a smaller set of numbers to plot/visualize the data</a:t>
            </a:r>
            <a:endParaRPr lang="en-IN" dirty="0"/>
          </a:p>
        </p:txBody>
      </p:sp>
      <p:graphicFrame>
        <p:nvGraphicFramePr>
          <p:cNvPr id="6" name="Object 5">
            <a:extLst>
              <a:ext uri="{FF2B5EF4-FFF2-40B4-BE49-F238E27FC236}">
                <a16:creationId xmlns:a16="http://schemas.microsoft.com/office/drawing/2014/main" id="{1096C1CF-E799-F757-846A-FA3D88529FB9}"/>
              </a:ext>
            </a:extLst>
          </p:cNvPr>
          <p:cNvGraphicFramePr>
            <a:graphicFrameLocks noChangeAspect="1"/>
          </p:cNvGraphicFramePr>
          <p:nvPr>
            <p:extLst>
              <p:ext uri="{D42A27DB-BD31-4B8C-83A1-F6EECF244321}">
                <p14:modId xmlns:p14="http://schemas.microsoft.com/office/powerpoint/2010/main" val="1428391746"/>
              </p:ext>
            </p:extLst>
          </p:nvPr>
        </p:nvGraphicFramePr>
        <p:xfrm>
          <a:off x="8952533" y="2965977"/>
          <a:ext cx="2817286" cy="646330"/>
        </p:xfrm>
        <a:graphic>
          <a:graphicData uri="http://schemas.openxmlformats.org/presentationml/2006/ole">
            <mc:AlternateContent xmlns:mc="http://schemas.openxmlformats.org/markup-compatibility/2006">
              <mc:Choice xmlns:v="urn:schemas-microsoft-com:vml" Requires="v">
                <p:oleObj name="Packager Shell Object" showAsIcon="1" r:id="rId3" imgW="2255769" imgH="518215" progId="Package">
                  <p:embed/>
                </p:oleObj>
              </mc:Choice>
              <mc:Fallback>
                <p:oleObj name="Packager Shell Object" showAsIcon="1" r:id="rId3" imgW="2255769" imgH="518215" progId="Package">
                  <p:embed/>
                  <p:pic>
                    <p:nvPicPr>
                      <p:cNvPr id="0" name=""/>
                      <p:cNvPicPr/>
                      <p:nvPr/>
                    </p:nvPicPr>
                    <p:blipFill>
                      <a:blip r:embed="rId4"/>
                      <a:stretch>
                        <a:fillRect/>
                      </a:stretch>
                    </p:blipFill>
                    <p:spPr>
                      <a:xfrm>
                        <a:off x="8952533" y="2965977"/>
                        <a:ext cx="2817286" cy="64633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50226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E37A9-EF9F-CCD9-EBE3-CF320946D6F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AD79ED-60C4-5EA2-7A9F-4EBAD944B138}"/>
              </a:ext>
            </a:extLst>
          </p:cNvPr>
          <p:cNvSpPr txBox="1"/>
          <p:nvPr/>
        </p:nvSpPr>
        <p:spPr>
          <a:xfrm>
            <a:off x="242047" y="242047"/>
            <a:ext cx="1992853" cy="369332"/>
          </a:xfrm>
          <a:prstGeom prst="rect">
            <a:avLst/>
          </a:prstGeom>
          <a:noFill/>
        </p:spPr>
        <p:txBody>
          <a:bodyPr wrap="none" rtlCol="0">
            <a:spAutoFit/>
          </a:bodyPr>
          <a:lstStyle/>
          <a:p>
            <a:r>
              <a:rPr lang="en-US" b="1" dirty="0"/>
              <a:t>PCA Code - </a:t>
            </a:r>
            <a:r>
              <a:rPr lang="en-US" b="1" dirty="0" err="1"/>
              <a:t>Sklearn</a:t>
            </a:r>
            <a:endParaRPr lang="en-IN" b="1" dirty="0"/>
          </a:p>
        </p:txBody>
      </p:sp>
      <p:pic>
        <p:nvPicPr>
          <p:cNvPr id="4" name="Picture 3">
            <a:extLst>
              <a:ext uri="{FF2B5EF4-FFF2-40B4-BE49-F238E27FC236}">
                <a16:creationId xmlns:a16="http://schemas.microsoft.com/office/drawing/2014/main" id="{1A0DFFB2-52A0-15F2-CCBF-A4EF0F888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47" y="607172"/>
            <a:ext cx="5692588" cy="2987675"/>
          </a:xfrm>
          <a:prstGeom prst="rect">
            <a:avLst/>
          </a:prstGeom>
          <a:ln>
            <a:solidFill>
              <a:schemeClr val="tx1"/>
            </a:solidFill>
          </a:ln>
        </p:spPr>
      </p:pic>
      <p:pic>
        <p:nvPicPr>
          <p:cNvPr id="6" name="Picture 5">
            <a:extLst>
              <a:ext uri="{FF2B5EF4-FFF2-40B4-BE49-F238E27FC236}">
                <a16:creationId xmlns:a16="http://schemas.microsoft.com/office/drawing/2014/main" id="{C57FC0A1-B84D-9B2E-3F1F-25AD218A6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367" y="607172"/>
            <a:ext cx="5593974" cy="3447590"/>
          </a:xfrm>
          <a:prstGeom prst="rect">
            <a:avLst/>
          </a:prstGeom>
          <a:ln>
            <a:solidFill>
              <a:schemeClr val="tx1"/>
            </a:solidFill>
          </a:ln>
        </p:spPr>
      </p:pic>
      <p:pic>
        <p:nvPicPr>
          <p:cNvPr id="8" name="Picture 7">
            <a:extLst>
              <a:ext uri="{FF2B5EF4-FFF2-40B4-BE49-F238E27FC236}">
                <a16:creationId xmlns:a16="http://schemas.microsoft.com/office/drawing/2014/main" id="{93ACA774-A283-8854-FF97-62BC90E9F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047" y="3764981"/>
            <a:ext cx="5692587" cy="3002800"/>
          </a:xfrm>
          <a:prstGeom prst="rect">
            <a:avLst/>
          </a:prstGeom>
          <a:ln>
            <a:solidFill>
              <a:schemeClr val="tx1"/>
            </a:solidFill>
          </a:ln>
        </p:spPr>
      </p:pic>
      <p:sp>
        <p:nvSpPr>
          <p:cNvPr id="9" name="TextBox 8">
            <a:extLst>
              <a:ext uri="{FF2B5EF4-FFF2-40B4-BE49-F238E27FC236}">
                <a16:creationId xmlns:a16="http://schemas.microsoft.com/office/drawing/2014/main" id="{10A1BED8-D9D4-6FEB-7F16-AEDDB09474A0}"/>
              </a:ext>
            </a:extLst>
          </p:cNvPr>
          <p:cNvSpPr txBox="1"/>
          <p:nvPr/>
        </p:nvSpPr>
        <p:spPr>
          <a:xfrm>
            <a:off x="6096001" y="4419600"/>
            <a:ext cx="5970494" cy="1754326"/>
          </a:xfrm>
          <a:prstGeom prst="rect">
            <a:avLst/>
          </a:prstGeom>
          <a:noFill/>
        </p:spPr>
        <p:txBody>
          <a:bodyPr wrap="square" rtlCol="0">
            <a:spAutoFit/>
          </a:bodyPr>
          <a:lstStyle/>
          <a:p>
            <a:r>
              <a:rPr lang="en-US" b="1" dirty="0"/>
              <a:t>Applications of PCA</a:t>
            </a:r>
          </a:p>
          <a:p>
            <a:pPr marL="285750" indent="-285750">
              <a:buFontTx/>
              <a:buChar char="-"/>
            </a:pPr>
            <a:r>
              <a:rPr lang="en-US" dirty="0"/>
              <a:t>Reduction and visualization of features</a:t>
            </a:r>
          </a:p>
          <a:p>
            <a:pPr marL="285750" indent="-285750">
              <a:buFontTx/>
              <a:buChar char="-"/>
            </a:pPr>
            <a:r>
              <a:rPr lang="en-US" dirty="0"/>
              <a:t>Data compression (less frequent) – to reduce storage or transmission costs</a:t>
            </a:r>
          </a:p>
          <a:p>
            <a:pPr marL="285750" indent="-285750">
              <a:buFontTx/>
              <a:buChar char="-"/>
            </a:pPr>
            <a:r>
              <a:rPr lang="en-US" dirty="0"/>
              <a:t>Speed up training of supervised learning model (less frequent)</a:t>
            </a:r>
            <a:endParaRPr lang="en-IN" dirty="0"/>
          </a:p>
        </p:txBody>
      </p:sp>
    </p:spTree>
    <p:extLst>
      <p:ext uri="{BB962C8B-B14F-4D97-AF65-F5344CB8AC3E}">
        <p14:creationId xmlns:p14="http://schemas.microsoft.com/office/powerpoint/2010/main" val="3017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4CAD43-CE5F-8087-0900-F1D5E9ECA750}"/>
              </a:ext>
            </a:extLst>
          </p:cNvPr>
          <p:cNvSpPr txBox="1"/>
          <p:nvPr/>
        </p:nvSpPr>
        <p:spPr>
          <a:xfrm>
            <a:off x="224118" y="268941"/>
            <a:ext cx="8209748" cy="923330"/>
          </a:xfrm>
          <a:prstGeom prst="rect">
            <a:avLst/>
          </a:prstGeom>
          <a:noFill/>
        </p:spPr>
        <p:txBody>
          <a:bodyPr wrap="none" rtlCol="0">
            <a:spAutoFit/>
          </a:bodyPr>
          <a:lstStyle/>
          <a:p>
            <a:r>
              <a:rPr lang="en-US" b="1" dirty="0"/>
              <a:t>K Means Optimization Objective</a:t>
            </a:r>
          </a:p>
          <a:p>
            <a:endParaRPr lang="en-US" dirty="0"/>
          </a:p>
          <a:p>
            <a:r>
              <a:rPr lang="en-US" dirty="0"/>
              <a:t>The k-means algorithm is also optimizing a cost function, and it is not gradient descent</a:t>
            </a:r>
            <a:endParaRPr lang="en-IN" dirty="0"/>
          </a:p>
        </p:txBody>
      </p:sp>
      <p:pic>
        <p:nvPicPr>
          <p:cNvPr id="4" name="Picture 3">
            <a:extLst>
              <a:ext uri="{FF2B5EF4-FFF2-40B4-BE49-F238E27FC236}">
                <a16:creationId xmlns:a16="http://schemas.microsoft.com/office/drawing/2014/main" id="{F6225B98-91AF-61B5-9785-CA1C90F9D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25" y="1375534"/>
            <a:ext cx="6814725" cy="1878654"/>
          </a:xfrm>
          <a:prstGeom prst="rect">
            <a:avLst/>
          </a:prstGeom>
          <a:ln>
            <a:solidFill>
              <a:schemeClr val="tx1"/>
            </a:solidFill>
          </a:ln>
        </p:spPr>
      </p:pic>
      <p:pic>
        <p:nvPicPr>
          <p:cNvPr id="6" name="Picture 5">
            <a:extLst>
              <a:ext uri="{FF2B5EF4-FFF2-40B4-BE49-F238E27FC236}">
                <a16:creationId xmlns:a16="http://schemas.microsoft.com/office/drawing/2014/main" id="{EAB49265-2934-7A85-8ECA-7764113DC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3466878"/>
            <a:ext cx="6104964" cy="3130751"/>
          </a:xfrm>
          <a:prstGeom prst="rect">
            <a:avLst/>
          </a:prstGeom>
          <a:ln>
            <a:solidFill>
              <a:schemeClr val="tx1"/>
            </a:solidFill>
          </a:ln>
        </p:spPr>
      </p:pic>
      <p:sp>
        <p:nvSpPr>
          <p:cNvPr id="7" name="TextBox 6">
            <a:extLst>
              <a:ext uri="{FF2B5EF4-FFF2-40B4-BE49-F238E27FC236}">
                <a16:creationId xmlns:a16="http://schemas.microsoft.com/office/drawing/2014/main" id="{ED09B7F7-729C-7F15-1FE4-22A70047D571}"/>
              </a:ext>
            </a:extLst>
          </p:cNvPr>
          <p:cNvSpPr txBox="1"/>
          <p:nvPr/>
        </p:nvSpPr>
        <p:spPr>
          <a:xfrm>
            <a:off x="7297272" y="1631576"/>
            <a:ext cx="4706470" cy="3139321"/>
          </a:xfrm>
          <a:prstGeom prst="rect">
            <a:avLst/>
          </a:prstGeom>
          <a:noFill/>
        </p:spPr>
        <p:txBody>
          <a:bodyPr wrap="square" rtlCol="0">
            <a:spAutoFit/>
          </a:bodyPr>
          <a:lstStyle/>
          <a:p>
            <a:r>
              <a:rPr lang="en-US" dirty="0"/>
              <a:t>The cost function for k-means is also called the DISTORTION function. Since k-means is optimizing a squared error cost function, it is guaranteed to converge. Also, the cost can either stay the same or only go down, and never go up. If it does go up, means that there is a bug in the implementation!</a:t>
            </a:r>
          </a:p>
          <a:p>
            <a:endParaRPr lang="en-US" dirty="0"/>
          </a:p>
          <a:p>
            <a:r>
              <a:rPr lang="en-US" dirty="0"/>
              <a:t>If the cost goes down very slowly between the iterations or if it does not change, it usually means that k-means has converged.</a:t>
            </a:r>
            <a:endParaRPr lang="en-IN" dirty="0"/>
          </a:p>
        </p:txBody>
      </p:sp>
    </p:spTree>
    <p:extLst>
      <p:ext uri="{BB962C8B-B14F-4D97-AF65-F5344CB8AC3E}">
        <p14:creationId xmlns:p14="http://schemas.microsoft.com/office/powerpoint/2010/main" val="3417831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DA7C25-93FC-3580-903E-B0CE70C594E8}"/>
              </a:ext>
            </a:extLst>
          </p:cNvPr>
          <p:cNvSpPr txBox="1"/>
          <p:nvPr/>
        </p:nvSpPr>
        <p:spPr>
          <a:xfrm>
            <a:off x="268941" y="259976"/>
            <a:ext cx="11770659" cy="3139321"/>
          </a:xfrm>
          <a:prstGeom prst="rect">
            <a:avLst/>
          </a:prstGeom>
          <a:noFill/>
        </p:spPr>
        <p:txBody>
          <a:bodyPr wrap="square" rtlCol="0">
            <a:spAutoFit/>
          </a:bodyPr>
          <a:lstStyle/>
          <a:p>
            <a:r>
              <a:rPr lang="en-US" b="1" dirty="0"/>
              <a:t>Initializing K</a:t>
            </a:r>
          </a:p>
          <a:p>
            <a:endParaRPr lang="en-US" b="1" dirty="0"/>
          </a:p>
          <a:p>
            <a:r>
              <a:rPr lang="en-US" dirty="0"/>
              <a:t>One other way of taking advantage of the cost function is to use multiple different random initializations of cluster centroids. Using this , we often find much better clusters.</a:t>
            </a:r>
          </a:p>
          <a:p>
            <a:endParaRPr lang="en-US" dirty="0"/>
          </a:p>
          <a:p>
            <a:r>
              <a:rPr lang="en-US" dirty="0"/>
              <a:t>When running k-means, always choose the number of clusters to be less than the training examples. If not, it means at most one training example does not belong to 1 cluster.</a:t>
            </a:r>
          </a:p>
          <a:p>
            <a:endParaRPr lang="en-US" dirty="0"/>
          </a:p>
          <a:p>
            <a:r>
              <a:rPr lang="en-US" dirty="0"/>
              <a:t>The most common way to choose centroids is to randomly pick K training examples (K = number of clusters). This is more common than using completely random values outside of the training set. However, the drawback of this approach is that every random </a:t>
            </a:r>
            <a:r>
              <a:rPr lang="en-US" dirty="0" err="1"/>
              <a:t>init</a:t>
            </a:r>
            <a:r>
              <a:rPr lang="en-US" dirty="0"/>
              <a:t> might result in different clusters</a:t>
            </a:r>
            <a:r>
              <a:rPr lang="en-IN" dirty="0"/>
              <a:t>.</a:t>
            </a:r>
          </a:p>
        </p:txBody>
      </p:sp>
      <p:pic>
        <p:nvPicPr>
          <p:cNvPr id="4" name="Picture 3">
            <a:extLst>
              <a:ext uri="{FF2B5EF4-FFF2-40B4-BE49-F238E27FC236}">
                <a16:creationId xmlns:a16="http://schemas.microsoft.com/office/drawing/2014/main" id="{0172B490-7E0E-AD75-D4C0-992AA038C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659" y="3429000"/>
            <a:ext cx="6765147" cy="3241633"/>
          </a:xfrm>
          <a:prstGeom prst="rect">
            <a:avLst/>
          </a:prstGeom>
          <a:ln>
            <a:solidFill>
              <a:schemeClr val="tx1"/>
            </a:solidFill>
          </a:ln>
        </p:spPr>
      </p:pic>
    </p:spTree>
    <p:extLst>
      <p:ext uri="{BB962C8B-B14F-4D97-AF65-F5344CB8AC3E}">
        <p14:creationId xmlns:p14="http://schemas.microsoft.com/office/powerpoint/2010/main" val="1808233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0E3F3D-DFF4-EBC8-0EFD-972C5149390E}"/>
              </a:ext>
            </a:extLst>
          </p:cNvPr>
          <p:cNvSpPr txBox="1"/>
          <p:nvPr/>
        </p:nvSpPr>
        <p:spPr>
          <a:xfrm>
            <a:off x="233082" y="331694"/>
            <a:ext cx="11788590" cy="646331"/>
          </a:xfrm>
          <a:prstGeom prst="rect">
            <a:avLst/>
          </a:prstGeom>
          <a:noFill/>
        </p:spPr>
        <p:txBody>
          <a:bodyPr wrap="square" rtlCol="0">
            <a:spAutoFit/>
          </a:bodyPr>
          <a:lstStyle/>
          <a:p>
            <a:r>
              <a:rPr lang="en-US" dirty="0"/>
              <a:t>In order to avoid the above issue, one of the things to do is to run the k-means algorithm multiple times. When doing so, compute the cost function J for each run and pick the one that gives the lowest value of the cost function J</a:t>
            </a:r>
          </a:p>
        </p:txBody>
      </p:sp>
      <p:pic>
        <p:nvPicPr>
          <p:cNvPr id="4" name="Picture 3">
            <a:extLst>
              <a:ext uri="{FF2B5EF4-FFF2-40B4-BE49-F238E27FC236}">
                <a16:creationId xmlns:a16="http://schemas.microsoft.com/office/drawing/2014/main" id="{EA006566-FD1E-1A33-CAF0-61662AEED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169" y="1063478"/>
            <a:ext cx="6310414" cy="3070522"/>
          </a:xfrm>
          <a:prstGeom prst="rect">
            <a:avLst/>
          </a:prstGeom>
          <a:ln>
            <a:solidFill>
              <a:schemeClr val="tx1"/>
            </a:solidFill>
          </a:ln>
        </p:spPr>
      </p:pic>
      <p:sp>
        <p:nvSpPr>
          <p:cNvPr id="5" name="TextBox 4">
            <a:extLst>
              <a:ext uri="{FF2B5EF4-FFF2-40B4-BE49-F238E27FC236}">
                <a16:creationId xmlns:a16="http://schemas.microsoft.com/office/drawing/2014/main" id="{30A050C7-75A1-61CE-2C5B-6C771C11FD3F}"/>
              </a:ext>
            </a:extLst>
          </p:cNvPr>
          <p:cNvSpPr txBox="1"/>
          <p:nvPr/>
        </p:nvSpPr>
        <p:spPr>
          <a:xfrm>
            <a:off x="233082" y="4679576"/>
            <a:ext cx="11788590" cy="1477328"/>
          </a:xfrm>
          <a:prstGeom prst="rect">
            <a:avLst/>
          </a:prstGeom>
          <a:noFill/>
        </p:spPr>
        <p:txBody>
          <a:bodyPr wrap="square" rtlCol="0">
            <a:spAutoFit/>
          </a:bodyPr>
          <a:lstStyle/>
          <a:p>
            <a:r>
              <a:rPr lang="en-US" dirty="0"/>
              <a:t>In the above example, the cost function J is the lowest for J1. It will be higher for J2 because of the blue clusters and for J3 because of the red cluster. For both these clusters, the data points are more spread leading to a higher intra-cluster distance and thus a higher cost. </a:t>
            </a:r>
          </a:p>
          <a:p>
            <a:endParaRPr lang="en-US" dirty="0"/>
          </a:p>
          <a:p>
            <a:r>
              <a:rPr lang="en-US" dirty="0"/>
              <a:t>P.T.O. – Updated Algo</a:t>
            </a:r>
            <a:endParaRPr lang="en-IN" dirty="0"/>
          </a:p>
        </p:txBody>
      </p:sp>
    </p:spTree>
    <p:extLst>
      <p:ext uri="{BB962C8B-B14F-4D97-AF65-F5344CB8AC3E}">
        <p14:creationId xmlns:p14="http://schemas.microsoft.com/office/powerpoint/2010/main" val="2703824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CECF7C-EDA1-6B65-051D-FB00C550B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647" y="231337"/>
            <a:ext cx="5612706" cy="2795823"/>
          </a:xfrm>
          <a:prstGeom prst="rect">
            <a:avLst/>
          </a:prstGeom>
          <a:ln>
            <a:solidFill>
              <a:schemeClr val="tx1"/>
            </a:solidFill>
          </a:ln>
        </p:spPr>
      </p:pic>
      <p:sp>
        <p:nvSpPr>
          <p:cNvPr id="4" name="TextBox 3">
            <a:extLst>
              <a:ext uri="{FF2B5EF4-FFF2-40B4-BE49-F238E27FC236}">
                <a16:creationId xmlns:a16="http://schemas.microsoft.com/office/drawing/2014/main" id="{4CB072E6-4CDD-E791-68F1-CEAD1E4D7385}"/>
              </a:ext>
            </a:extLst>
          </p:cNvPr>
          <p:cNvSpPr txBox="1"/>
          <p:nvPr/>
        </p:nvSpPr>
        <p:spPr>
          <a:xfrm>
            <a:off x="206188" y="3550024"/>
            <a:ext cx="11842377" cy="3139321"/>
          </a:xfrm>
          <a:prstGeom prst="rect">
            <a:avLst/>
          </a:prstGeom>
          <a:noFill/>
        </p:spPr>
        <p:txBody>
          <a:bodyPr wrap="square" rtlCol="0">
            <a:spAutoFit/>
          </a:bodyPr>
          <a:lstStyle/>
          <a:p>
            <a:r>
              <a:rPr lang="en-US" b="1" dirty="0"/>
              <a:t>Choosing K</a:t>
            </a:r>
          </a:p>
          <a:p>
            <a:endParaRPr lang="en-US" dirty="0"/>
          </a:p>
          <a:p>
            <a:r>
              <a:rPr lang="en-US" dirty="0"/>
              <a:t>There are a lot of applications in which the data itself does not give a clear indication of the number of clusters. </a:t>
            </a:r>
          </a:p>
          <a:p>
            <a:endParaRPr lang="en-US" dirty="0"/>
          </a:p>
          <a:p>
            <a:r>
              <a:rPr lang="en-US" dirty="0"/>
              <a:t>Elbow Method: Run the k-means for a variety of values of K and plot the cost function J as a function of the number of clusters. Then decide the clusters based on how rapidly the cost decreases till it reaches a certain K. </a:t>
            </a:r>
          </a:p>
          <a:p>
            <a:endParaRPr lang="en-US" dirty="0"/>
          </a:p>
          <a:p>
            <a:r>
              <a:rPr lang="en-US" dirty="0"/>
              <a:t>Problems with the Elbow Method: </a:t>
            </a:r>
          </a:p>
          <a:p>
            <a:pPr marL="342900" indent="-342900">
              <a:buAutoNum type="arabicPeriod"/>
            </a:pPr>
            <a:r>
              <a:rPr lang="en-US" dirty="0"/>
              <a:t>This method does not factor in the fact that for a lot of data sets, the number of clusters is truly ambiguous. </a:t>
            </a:r>
          </a:p>
          <a:p>
            <a:pPr marL="342900" indent="-342900">
              <a:buAutoNum type="arabicPeriod"/>
            </a:pPr>
            <a:r>
              <a:rPr lang="en-US" dirty="0"/>
              <a:t>Sometimes there is no clear “elbow”. Choosing K to minimize cost J is not a good technique as it always leads to choosing the largest possible value of K because having more clusters will always reduce the cost function J.</a:t>
            </a:r>
            <a:endParaRPr lang="en-IN" dirty="0"/>
          </a:p>
        </p:txBody>
      </p:sp>
    </p:spTree>
    <p:extLst>
      <p:ext uri="{BB962C8B-B14F-4D97-AF65-F5344CB8AC3E}">
        <p14:creationId xmlns:p14="http://schemas.microsoft.com/office/powerpoint/2010/main" val="2870592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19A38-C843-2A35-06B3-0BAB83786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922" y="326140"/>
            <a:ext cx="6122156" cy="2819902"/>
          </a:xfrm>
          <a:prstGeom prst="rect">
            <a:avLst/>
          </a:prstGeom>
          <a:ln>
            <a:solidFill>
              <a:schemeClr val="tx1"/>
            </a:solidFill>
          </a:ln>
        </p:spPr>
      </p:pic>
      <p:sp>
        <p:nvSpPr>
          <p:cNvPr id="4" name="TextBox 3">
            <a:extLst>
              <a:ext uri="{FF2B5EF4-FFF2-40B4-BE49-F238E27FC236}">
                <a16:creationId xmlns:a16="http://schemas.microsoft.com/office/drawing/2014/main" id="{A43DC0D8-BC97-95E0-1AC7-560DD5A9C6F1}"/>
              </a:ext>
            </a:extLst>
          </p:cNvPr>
          <p:cNvSpPr txBox="1"/>
          <p:nvPr/>
        </p:nvSpPr>
        <p:spPr>
          <a:xfrm>
            <a:off x="313765" y="3244334"/>
            <a:ext cx="11088677" cy="369332"/>
          </a:xfrm>
          <a:prstGeom prst="rect">
            <a:avLst/>
          </a:prstGeom>
          <a:noFill/>
        </p:spPr>
        <p:txBody>
          <a:bodyPr wrap="none" rtlCol="0">
            <a:spAutoFit/>
          </a:bodyPr>
          <a:lstStyle/>
          <a:p>
            <a:r>
              <a:rPr lang="en-US" dirty="0"/>
              <a:t>A better way of choosing K is evaluating how well the clusters perform on a later (downstream) application/purpose.</a:t>
            </a:r>
            <a:endParaRPr lang="en-IN" dirty="0"/>
          </a:p>
        </p:txBody>
      </p:sp>
      <p:pic>
        <p:nvPicPr>
          <p:cNvPr id="6" name="Picture 5">
            <a:extLst>
              <a:ext uri="{FF2B5EF4-FFF2-40B4-BE49-F238E27FC236}">
                <a16:creationId xmlns:a16="http://schemas.microsoft.com/office/drawing/2014/main" id="{6231DCC8-66FE-7E27-103B-2D572CF6F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664" y="3711958"/>
            <a:ext cx="5090012" cy="2953326"/>
          </a:xfrm>
          <a:prstGeom prst="rect">
            <a:avLst/>
          </a:prstGeom>
          <a:ln>
            <a:solidFill>
              <a:schemeClr val="tx1"/>
            </a:solidFill>
          </a:ln>
        </p:spPr>
      </p:pic>
      <p:graphicFrame>
        <p:nvGraphicFramePr>
          <p:cNvPr id="2" name="Object 1">
            <a:extLst>
              <a:ext uri="{FF2B5EF4-FFF2-40B4-BE49-F238E27FC236}">
                <a16:creationId xmlns:a16="http://schemas.microsoft.com/office/drawing/2014/main" id="{2046247C-715C-5566-6414-4146757E376F}"/>
              </a:ext>
            </a:extLst>
          </p:cNvPr>
          <p:cNvGraphicFramePr>
            <a:graphicFrameLocks noChangeAspect="1"/>
          </p:cNvGraphicFramePr>
          <p:nvPr>
            <p:extLst>
              <p:ext uri="{D42A27DB-BD31-4B8C-83A1-F6EECF244321}">
                <p14:modId xmlns:p14="http://schemas.microsoft.com/office/powerpoint/2010/main" val="3912040936"/>
              </p:ext>
            </p:extLst>
          </p:nvPr>
        </p:nvGraphicFramePr>
        <p:xfrm>
          <a:off x="7759408" y="3809174"/>
          <a:ext cx="2942769" cy="1280832"/>
        </p:xfrm>
        <a:graphic>
          <a:graphicData uri="http://schemas.openxmlformats.org/presentationml/2006/ole">
            <mc:AlternateContent xmlns:mc="http://schemas.openxmlformats.org/markup-compatibility/2006">
              <mc:Choice xmlns:v="urn:schemas-microsoft-com:vml" Requires="v">
                <p:oleObj name="Packager Shell Object" showAsIcon="1" r:id="rId4" imgW="1188844" imgH="518215" progId="Package">
                  <p:embed/>
                </p:oleObj>
              </mc:Choice>
              <mc:Fallback>
                <p:oleObj name="Packager Shell Object" showAsIcon="1" r:id="rId4" imgW="1188844" imgH="518215" progId="Package">
                  <p:embed/>
                  <p:pic>
                    <p:nvPicPr>
                      <p:cNvPr id="0" name=""/>
                      <p:cNvPicPr/>
                      <p:nvPr/>
                    </p:nvPicPr>
                    <p:blipFill>
                      <a:blip r:embed="rId5"/>
                      <a:stretch>
                        <a:fillRect/>
                      </a:stretch>
                    </p:blipFill>
                    <p:spPr>
                      <a:xfrm>
                        <a:off x="7759408" y="3809174"/>
                        <a:ext cx="2942769" cy="1280832"/>
                      </a:xfrm>
                      <a:prstGeom prst="rect">
                        <a:avLst/>
                      </a:prstGeom>
                      <a:ln>
                        <a:solidFill>
                          <a:schemeClr val="tx1"/>
                        </a:solidFill>
                      </a:ln>
                    </p:spPr>
                  </p:pic>
                </p:oleObj>
              </mc:Fallback>
            </mc:AlternateContent>
          </a:graphicData>
        </a:graphic>
      </p:graphicFrame>
      <p:graphicFrame>
        <p:nvGraphicFramePr>
          <p:cNvPr id="7" name="Object 6">
            <a:extLst>
              <a:ext uri="{FF2B5EF4-FFF2-40B4-BE49-F238E27FC236}">
                <a16:creationId xmlns:a16="http://schemas.microsoft.com/office/drawing/2014/main" id="{B61D784F-7272-1049-63B2-3AC7C013DE87}"/>
              </a:ext>
            </a:extLst>
          </p:cNvPr>
          <p:cNvGraphicFramePr>
            <a:graphicFrameLocks noChangeAspect="1"/>
          </p:cNvGraphicFramePr>
          <p:nvPr>
            <p:extLst>
              <p:ext uri="{D42A27DB-BD31-4B8C-83A1-F6EECF244321}">
                <p14:modId xmlns:p14="http://schemas.microsoft.com/office/powerpoint/2010/main" val="4243538305"/>
              </p:ext>
            </p:extLst>
          </p:nvPr>
        </p:nvGraphicFramePr>
        <p:xfrm>
          <a:off x="8415502" y="5285514"/>
          <a:ext cx="1483152" cy="1284884"/>
        </p:xfrm>
        <a:graphic>
          <a:graphicData uri="http://schemas.openxmlformats.org/presentationml/2006/ole">
            <mc:AlternateContent xmlns:mc="http://schemas.openxmlformats.org/markup-compatibility/2006">
              <mc:Choice xmlns:v="urn:schemas-microsoft-com:vml" Requires="v">
                <p:oleObj name="Worksheet" showAsIcon="1" r:id="rId6" imgW="914649" imgH="792535" progId="Excel.Sheet.12">
                  <p:embed/>
                </p:oleObj>
              </mc:Choice>
              <mc:Fallback>
                <p:oleObj name="Worksheet" showAsIcon="1" r:id="rId6" imgW="914649" imgH="792535" progId="Excel.Sheet.12">
                  <p:embed/>
                  <p:pic>
                    <p:nvPicPr>
                      <p:cNvPr id="0" name=""/>
                      <p:cNvPicPr/>
                      <p:nvPr/>
                    </p:nvPicPr>
                    <p:blipFill>
                      <a:blip r:embed="rId7"/>
                      <a:stretch>
                        <a:fillRect/>
                      </a:stretch>
                    </p:blipFill>
                    <p:spPr>
                      <a:xfrm>
                        <a:off x="8415502" y="5285514"/>
                        <a:ext cx="1483152" cy="1284884"/>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983467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4404</TotalTime>
  <Words>5223</Words>
  <Application>Microsoft Office PowerPoint</Application>
  <PresentationFormat>Widescreen</PresentationFormat>
  <Paragraphs>314</Paragraphs>
  <Slides>46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4" baseType="lpstr">
      <vt:lpstr>Arial</vt:lpstr>
      <vt:lpstr>Calibri</vt:lpstr>
      <vt:lpstr>Calibri Light</vt:lpstr>
      <vt:lpstr>Cambria Math</vt:lpstr>
      <vt:lpstr>Wingdings</vt:lpstr>
      <vt:lpstr>Office Theme</vt:lpstr>
      <vt:lpstr>Packager Shell Object</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Riddhik Rathod</dc:creator>
  <cp:lastModifiedBy>Riddhik Rathod</cp:lastModifiedBy>
  <cp:revision>269</cp:revision>
  <dcterms:created xsi:type="dcterms:W3CDTF">2024-01-29T06:52:33Z</dcterms:created>
  <dcterms:modified xsi:type="dcterms:W3CDTF">2025-08-30T15:12:56Z</dcterms:modified>
</cp:coreProperties>
</file>